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58" r:id="rId1"/>
  </p:sldMasterIdLst>
  <p:notesMasterIdLst>
    <p:notesMasterId r:id="rId14"/>
  </p:notesMasterIdLst>
  <p:handoutMasterIdLst>
    <p:handoutMasterId r:id="rId15"/>
  </p:handoutMasterIdLst>
  <p:sldIdLst>
    <p:sldId id="268" r:id="rId2"/>
    <p:sldId id="258" r:id="rId3"/>
    <p:sldId id="259" r:id="rId4"/>
    <p:sldId id="260" r:id="rId5"/>
    <p:sldId id="269" r:id="rId6"/>
    <p:sldId id="263" r:id="rId7"/>
    <p:sldId id="262" r:id="rId8"/>
    <p:sldId id="273" r:id="rId9"/>
    <p:sldId id="265" r:id="rId10"/>
    <p:sldId id="271" r:id="rId11"/>
    <p:sldId id="266" r:id="rId12"/>
    <p:sldId id="25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E226B1"/>
    <a:srgbClr val="225F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2" d="100"/>
          <a:sy n="62" d="100"/>
        </p:scale>
        <p:origin x="804" y="2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9C7081-EE3B-4DB5-80A4-AD5F071BE3B8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D07F4641-5624-4A2B-AE4D-5C702A1DAA2D}">
      <dgm:prSet phldrT="[Text]"/>
      <dgm:spPr/>
      <dgm:t>
        <a:bodyPr/>
        <a:lstStyle/>
        <a:p>
          <a:r>
            <a:rPr lang="en-US" dirty="0"/>
            <a:t>Introduction</a:t>
          </a:r>
        </a:p>
      </dgm:t>
    </dgm:pt>
    <dgm:pt modelId="{276DA5D7-1CDD-4B36-809A-E982320E3A35}" type="parTrans" cxnId="{45778D69-1C72-4AA6-8BE6-DBD1C71B9DA3}">
      <dgm:prSet/>
      <dgm:spPr/>
      <dgm:t>
        <a:bodyPr/>
        <a:lstStyle/>
        <a:p>
          <a:endParaRPr lang="en-US"/>
        </a:p>
      </dgm:t>
    </dgm:pt>
    <dgm:pt modelId="{231D98D5-EBB5-4D8B-8BB1-62A5EBC1F03B}" type="sibTrans" cxnId="{45778D69-1C72-4AA6-8BE6-DBD1C71B9DA3}">
      <dgm:prSet/>
      <dgm:spPr/>
      <dgm:t>
        <a:bodyPr/>
        <a:lstStyle/>
        <a:p>
          <a:endParaRPr lang="en-US"/>
        </a:p>
      </dgm:t>
    </dgm:pt>
    <dgm:pt modelId="{66DB53B2-3E1E-44FD-A5AE-863CC5F8D454}">
      <dgm:prSet phldrT="[Text]"/>
      <dgm:spPr/>
      <dgm:t>
        <a:bodyPr/>
        <a:lstStyle/>
        <a:p>
          <a:r>
            <a:rPr lang="en-US" dirty="0"/>
            <a:t>Methodology</a:t>
          </a:r>
        </a:p>
      </dgm:t>
    </dgm:pt>
    <dgm:pt modelId="{0EE0DCCA-AC03-4C14-ABCF-49CFD968FF93}" type="parTrans" cxnId="{726C5408-CACD-46B0-A84A-B2D556FE16F2}">
      <dgm:prSet/>
      <dgm:spPr/>
      <dgm:t>
        <a:bodyPr/>
        <a:lstStyle/>
        <a:p>
          <a:endParaRPr lang="en-US"/>
        </a:p>
      </dgm:t>
    </dgm:pt>
    <dgm:pt modelId="{D5C88521-359D-4736-ABA1-9DFB18FC2279}" type="sibTrans" cxnId="{726C5408-CACD-46B0-A84A-B2D556FE16F2}">
      <dgm:prSet/>
      <dgm:spPr/>
      <dgm:t>
        <a:bodyPr/>
        <a:lstStyle/>
        <a:p>
          <a:endParaRPr lang="en-US"/>
        </a:p>
      </dgm:t>
    </dgm:pt>
    <dgm:pt modelId="{28E75105-572F-409A-AF69-D69E3EF9073B}">
      <dgm:prSet phldrT="[Text]"/>
      <dgm:spPr/>
      <dgm:t>
        <a:bodyPr/>
        <a:lstStyle/>
        <a:p>
          <a:r>
            <a:rPr lang="en-US" dirty="0"/>
            <a:t>Results</a:t>
          </a:r>
        </a:p>
      </dgm:t>
    </dgm:pt>
    <dgm:pt modelId="{42ACD909-7A2F-491C-B4D7-F21EED724976}" type="parTrans" cxnId="{BF4B64AF-D303-483D-9B49-3F10BB59D56E}">
      <dgm:prSet/>
      <dgm:spPr/>
      <dgm:t>
        <a:bodyPr/>
        <a:lstStyle/>
        <a:p>
          <a:endParaRPr lang="en-US"/>
        </a:p>
      </dgm:t>
    </dgm:pt>
    <dgm:pt modelId="{09824163-9E80-42D1-95EF-A21F5EB2A30A}" type="sibTrans" cxnId="{BF4B64AF-D303-483D-9B49-3F10BB59D56E}">
      <dgm:prSet/>
      <dgm:spPr/>
      <dgm:t>
        <a:bodyPr/>
        <a:lstStyle/>
        <a:p>
          <a:endParaRPr lang="en-US"/>
        </a:p>
      </dgm:t>
    </dgm:pt>
    <dgm:pt modelId="{CCCF6E85-F2AE-487A-9924-4E3454C4BB28}">
      <dgm:prSet phldrT="[Text]"/>
      <dgm:spPr/>
      <dgm:t>
        <a:bodyPr/>
        <a:lstStyle/>
        <a:p>
          <a:r>
            <a:rPr lang="en-US" dirty="0"/>
            <a:t>Conclusion</a:t>
          </a:r>
        </a:p>
      </dgm:t>
    </dgm:pt>
    <dgm:pt modelId="{3252D0E3-3A02-475D-BA6F-5798CF9BA160}" type="parTrans" cxnId="{5D6A507F-CE9A-42E7-9494-48A66F68E375}">
      <dgm:prSet/>
      <dgm:spPr/>
      <dgm:t>
        <a:bodyPr/>
        <a:lstStyle/>
        <a:p>
          <a:endParaRPr lang="en-US"/>
        </a:p>
      </dgm:t>
    </dgm:pt>
    <dgm:pt modelId="{A7156509-AE03-486A-BD9C-4D524444BB8E}" type="sibTrans" cxnId="{5D6A507F-CE9A-42E7-9494-48A66F68E375}">
      <dgm:prSet/>
      <dgm:spPr/>
      <dgm:t>
        <a:bodyPr/>
        <a:lstStyle/>
        <a:p>
          <a:endParaRPr lang="en-US"/>
        </a:p>
      </dgm:t>
    </dgm:pt>
    <dgm:pt modelId="{B501A1C2-1099-4A05-804E-EB66858D1EBC}">
      <dgm:prSet phldrT="[Text]"/>
      <dgm:spPr/>
      <dgm:t>
        <a:bodyPr/>
        <a:lstStyle/>
        <a:p>
          <a:r>
            <a:rPr lang="en-US" dirty="0"/>
            <a:t>Future Direction</a:t>
          </a:r>
        </a:p>
      </dgm:t>
    </dgm:pt>
    <dgm:pt modelId="{21DBB059-CAF5-404E-B189-43A2FBDE7C80}" type="parTrans" cxnId="{110B3C0C-5D57-4A8C-8098-D71F04400474}">
      <dgm:prSet/>
      <dgm:spPr/>
      <dgm:t>
        <a:bodyPr/>
        <a:lstStyle/>
        <a:p>
          <a:endParaRPr lang="en-US"/>
        </a:p>
      </dgm:t>
    </dgm:pt>
    <dgm:pt modelId="{C2AA6579-50FB-4650-8D49-85D858FA65F2}" type="sibTrans" cxnId="{110B3C0C-5D57-4A8C-8098-D71F04400474}">
      <dgm:prSet/>
      <dgm:spPr/>
      <dgm:t>
        <a:bodyPr/>
        <a:lstStyle/>
        <a:p>
          <a:endParaRPr lang="en-US"/>
        </a:p>
      </dgm:t>
    </dgm:pt>
    <dgm:pt modelId="{397E6392-75A9-40C1-BD8C-97012BEA8ABA}" type="pres">
      <dgm:prSet presAssocID="{CD9C7081-EE3B-4DB5-80A4-AD5F071BE3B8}" presName="Name0" presStyleCnt="0">
        <dgm:presLayoutVars>
          <dgm:dir/>
          <dgm:resizeHandles val="exact"/>
        </dgm:presLayoutVars>
      </dgm:prSet>
      <dgm:spPr/>
    </dgm:pt>
    <dgm:pt modelId="{53AF7283-301A-43BF-93A5-6E943FB6C129}" type="pres">
      <dgm:prSet presAssocID="{D07F4641-5624-4A2B-AE4D-5C702A1DAA2D}" presName="node" presStyleLbl="node1" presStyleIdx="0" presStyleCnt="5">
        <dgm:presLayoutVars>
          <dgm:bulletEnabled val="1"/>
        </dgm:presLayoutVars>
      </dgm:prSet>
      <dgm:spPr/>
    </dgm:pt>
    <dgm:pt modelId="{54AC7798-5D10-423F-8C06-DAD2F47C7FC1}" type="pres">
      <dgm:prSet presAssocID="{231D98D5-EBB5-4D8B-8BB1-62A5EBC1F03B}" presName="sibTrans" presStyleLbl="sibTrans2D1" presStyleIdx="0" presStyleCnt="4"/>
      <dgm:spPr/>
    </dgm:pt>
    <dgm:pt modelId="{BEB15194-F978-4583-AF03-9067F100D5A3}" type="pres">
      <dgm:prSet presAssocID="{231D98D5-EBB5-4D8B-8BB1-62A5EBC1F03B}" presName="connectorText" presStyleLbl="sibTrans2D1" presStyleIdx="0" presStyleCnt="4"/>
      <dgm:spPr/>
    </dgm:pt>
    <dgm:pt modelId="{71091E3E-A9DA-4E68-BD94-1841372E643E}" type="pres">
      <dgm:prSet presAssocID="{66DB53B2-3E1E-44FD-A5AE-863CC5F8D454}" presName="node" presStyleLbl="node1" presStyleIdx="1" presStyleCnt="5">
        <dgm:presLayoutVars>
          <dgm:bulletEnabled val="1"/>
        </dgm:presLayoutVars>
      </dgm:prSet>
      <dgm:spPr/>
    </dgm:pt>
    <dgm:pt modelId="{4E5A4687-01D0-481D-B9C5-B4A2E4E5C2B5}" type="pres">
      <dgm:prSet presAssocID="{D5C88521-359D-4736-ABA1-9DFB18FC2279}" presName="sibTrans" presStyleLbl="sibTrans2D1" presStyleIdx="1" presStyleCnt="4"/>
      <dgm:spPr/>
    </dgm:pt>
    <dgm:pt modelId="{ACC0F623-6B1B-49F5-9E81-003F9A2B4D6E}" type="pres">
      <dgm:prSet presAssocID="{D5C88521-359D-4736-ABA1-9DFB18FC2279}" presName="connectorText" presStyleLbl="sibTrans2D1" presStyleIdx="1" presStyleCnt="4"/>
      <dgm:spPr/>
    </dgm:pt>
    <dgm:pt modelId="{541498D3-E44C-48E2-855D-E66EEF32FDDD}" type="pres">
      <dgm:prSet presAssocID="{28E75105-572F-409A-AF69-D69E3EF9073B}" presName="node" presStyleLbl="node1" presStyleIdx="2" presStyleCnt="5">
        <dgm:presLayoutVars>
          <dgm:bulletEnabled val="1"/>
        </dgm:presLayoutVars>
      </dgm:prSet>
      <dgm:spPr/>
    </dgm:pt>
    <dgm:pt modelId="{97B8FE70-5EBB-41DE-B7CE-D313DB565635}" type="pres">
      <dgm:prSet presAssocID="{09824163-9E80-42D1-95EF-A21F5EB2A30A}" presName="sibTrans" presStyleLbl="sibTrans2D1" presStyleIdx="2" presStyleCnt="4"/>
      <dgm:spPr/>
    </dgm:pt>
    <dgm:pt modelId="{3A9DBBA2-FF3F-4CBF-BC33-60AF3CF6D045}" type="pres">
      <dgm:prSet presAssocID="{09824163-9E80-42D1-95EF-A21F5EB2A30A}" presName="connectorText" presStyleLbl="sibTrans2D1" presStyleIdx="2" presStyleCnt="4"/>
      <dgm:spPr/>
    </dgm:pt>
    <dgm:pt modelId="{91E911B2-39D3-4687-9E66-B09E2C872CDE}" type="pres">
      <dgm:prSet presAssocID="{CCCF6E85-F2AE-487A-9924-4E3454C4BB28}" presName="node" presStyleLbl="node1" presStyleIdx="3" presStyleCnt="5">
        <dgm:presLayoutVars>
          <dgm:bulletEnabled val="1"/>
        </dgm:presLayoutVars>
      </dgm:prSet>
      <dgm:spPr/>
    </dgm:pt>
    <dgm:pt modelId="{A44BFD77-BCDF-4692-9334-4075E06779C9}" type="pres">
      <dgm:prSet presAssocID="{A7156509-AE03-486A-BD9C-4D524444BB8E}" presName="sibTrans" presStyleLbl="sibTrans2D1" presStyleIdx="3" presStyleCnt="4"/>
      <dgm:spPr/>
    </dgm:pt>
    <dgm:pt modelId="{812D9D99-B861-4516-AF15-4B0E17DBE5B8}" type="pres">
      <dgm:prSet presAssocID="{A7156509-AE03-486A-BD9C-4D524444BB8E}" presName="connectorText" presStyleLbl="sibTrans2D1" presStyleIdx="3" presStyleCnt="4"/>
      <dgm:spPr/>
    </dgm:pt>
    <dgm:pt modelId="{85CC5388-9F5C-4900-B2A2-83CDC3ACFFE8}" type="pres">
      <dgm:prSet presAssocID="{B501A1C2-1099-4A05-804E-EB66858D1EBC}" presName="node" presStyleLbl="node1" presStyleIdx="4" presStyleCnt="5">
        <dgm:presLayoutVars>
          <dgm:bulletEnabled val="1"/>
        </dgm:presLayoutVars>
      </dgm:prSet>
      <dgm:spPr/>
    </dgm:pt>
  </dgm:ptLst>
  <dgm:cxnLst>
    <dgm:cxn modelId="{726C5408-CACD-46B0-A84A-B2D556FE16F2}" srcId="{CD9C7081-EE3B-4DB5-80A4-AD5F071BE3B8}" destId="{66DB53B2-3E1E-44FD-A5AE-863CC5F8D454}" srcOrd="1" destOrd="0" parTransId="{0EE0DCCA-AC03-4C14-ABCF-49CFD968FF93}" sibTransId="{D5C88521-359D-4736-ABA1-9DFB18FC2279}"/>
    <dgm:cxn modelId="{110B3C0C-5D57-4A8C-8098-D71F04400474}" srcId="{CD9C7081-EE3B-4DB5-80A4-AD5F071BE3B8}" destId="{B501A1C2-1099-4A05-804E-EB66858D1EBC}" srcOrd="4" destOrd="0" parTransId="{21DBB059-CAF5-404E-B189-43A2FBDE7C80}" sibTransId="{C2AA6579-50FB-4650-8D49-85D858FA65F2}"/>
    <dgm:cxn modelId="{39998A30-D28B-4407-84F0-77246CC39173}" type="presOf" srcId="{B501A1C2-1099-4A05-804E-EB66858D1EBC}" destId="{85CC5388-9F5C-4900-B2A2-83CDC3ACFFE8}" srcOrd="0" destOrd="0" presId="urn:microsoft.com/office/officeart/2005/8/layout/process1"/>
    <dgm:cxn modelId="{B6D4A041-760F-4477-A0B9-01BF0B0539C9}" type="presOf" srcId="{09824163-9E80-42D1-95EF-A21F5EB2A30A}" destId="{97B8FE70-5EBB-41DE-B7CE-D313DB565635}" srcOrd="0" destOrd="0" presId="urn:microsoft.com/office/officeart/2005/8/layout/process1"/>
    <dgm:cxn modelId="{82F24F44-2FD9-4D16-8BC3-C0DE32978510}" type="presOf" srcId="{66DB53B2-3E1E-44FD-A5AE-863CC5F8D454}" destId="{71091E3E-A9DA-4E68-BD94-1841372E643E}" srcOrd="0" destOrd="0" presId="urn:microsoft.com/office/officeart/2005/8/layout/process1"/>
    <dgm:cxn modelId="{45778D69-1C72-4AA6-8BE6-DBD1C71B9DA3}" srcId="{CD9C7081-EE3B-4DB5-80A4-AD5F071BE3B8}" destId="{D07F4641-5624-4A2B-AE4D-5C702A1DAA2D}" srcOrd="0" destOrd="0" parTransId="{276DA5D7-1CDD-4B36-809A-E982320E3A35}" sibTransId="{231D98D5-EBB5-4D8B-8BB1-62A5EBC1F03B}"/>
    <dgm:cxn modelId="{D4E44872-D9FB-4634-975C-CE2832491D5D}" type="presOf" srcId="{CD9C7081-EE3B-4DB5-80A4-AD5F071BE3B8}" destId="{397E6392-75A9-40C1-BD8C-97012BEA8ABA}" srcOrd="0" destOrd="0" presId="urn:microsoft.com/office/officeart/2005/8/layout/process1"/>
    <dgm:cxn modelId="{7A94E752-BBEA-44DE-B43C-02F813236499}" type="presOf" srcId="{09824163-9E80-42D1-95EF-A21F5EB2A30A}" destId="{3A9DBBA2-FF3F-4CBF-BC33-60AF3CF6D045}" srcOrd="1" destOrd="0" presId="urn:microsoft.com/office/officeart/2005/8/layout/process1"/>
    <dgm:cxn modelId="{52E19857-3CBB-42FA-9B0C-8E9011344A8D}" type="presOf" srcId="{CCCF6E85-F2AE-487A-9924-4E3454C4BB28}" destId="{91E911B2-39D3-4687-9E66-B09E2C872CDE}" srcOrd="0" destOrd="0" presId="urn:microsoft.com/office/officeart/2005/8/layout/process1"/>
    <dgm:cxn modelId="{7C19EA78-AEA3-4546-96D4-1CEE769528BD}" type="presOf" srcId="{D07F4641-5624-4A2B-AE4D-5C702A1DAA2D}" destId="{53AF7283-301A-43BF-93A5-6E943FB6C129}" srcOrd="0" destOrd="0" presId="urn:microsoft.com/office/officeart/2005/8/layout/process1"/>
    <dgm:cxn modelId="{5D6A507F-CE9A-42E7-9494-48A66F68E375}" srcId="{CD9C7081-EE3B-4DB5-80A4-AD5F071BE3B8}" destId="{CCCF6E85-F2AE-487A-9924-4E3454C4BB28}" srcOrd="3" destOrd="0" parTransId="{3252D0E3-3A02-475D-BA6F-5798CF9BA160}" sibTransId="{A7156509-AE03-486A-BD9C-4D524444BB8E}"/>
    <dgm:cxn modelId="{AC5BEB9D-07DE-40F0-A545-2CAA63AC93D0}" type="presOf" srcId="{D5C88521-359D-4736-ABA1-9DFB18FC2279}" destId="{ACC0F623-6B1B-49F5-9E81-003F9A2B4D6E}" srcOrd="1" destOrd="0" presId="urn:microsoft.com/office/officeart/2005/8/layout/process1"/>
    <dgm:cxn modelId="{26BC32A7-B1BE-43AC-A7AF-0B680826454B}" type="presOf" srcId="{231D98D5-EBB5-4D8B-8BB1-62A5EBC1F03B}" destId="{54AC7798-5D10-423F-8C06-DAD2F47C7FC1}" srcOrd="0" destOrd="0" presId="urn:microsoft.com/office/officeart/2005/8/layout/process1"/>
    <dgm:cxn modelId="{F5614CAC-5417-40ED-B25B-693194E32B68}" type="presOf" srcId="{D5C88521-359D-4736-ABA1-9DFB18FC2279}" destId="{4E5A4687-01D0-481D-B9C5-B4A2E4E5C2B5}" srcOrd="0" destOrd="0" presId="urn:microsoft.com/office/officeart/2005/8/layout/process1"/>
    <dgm:cxn modelId="{BF4B64AF-D303-483D-9B49-3F10BB59D56E}" srcId="{CD9C7081-EE3B-4DB5-80A4-AD5F071BE3B8}" destId="{28E75105-572F-409A-AF69-D69E3EF9073B}" srcOrd="2" destOrd="0" parTransId="{42ACD909-7A2F-491C-B4D7-F21EED724976}" sibTransId="{09824163-9E80-42D1-95EF-A21F5EB2A30A}"/>
    <dgm:cxn modelId="{7459D6B1-F33F-4BFF-B781-BE5087F37E0E}" type="presOf" srcId="{A7156509-AE03-486A-BD9C-4D524444BB8E}" destId="{A44BFD77-BCDF-4692-9334-4075E06779C9}" srcOrd="0" destOrd="0" presId="urn:microsoft.com/office/officeart/2005/8/layout/process1"/>
    <dgm:cxn modelId="{104D8FBA-C9EE-4BF1-86F8-3A5C45A5D4DB}" type="presOf" srcId="{28E75105-572F-409A-AF69-D69E3EF9073B}" destId="{541498D3-E44C-48E2-855D-E66EEF32FDDD}" srcOrd="0" destOrd="0" presId="urn:microsoft.com/office/officeart/2005/8/layout/process1"/>
    <dgm:cxn modelId="{506939D2-932E-4DF4-8FF5-AF85A9980991}" type="presOf" srcId="{231D98D5-EBB5-4D8B-8BB1-62A5EBC1F03B}" destId="{BEB15194-F978-4583-AF03-9067F100D5A3}" srcOrd="1" destOrd="0" presId="urn:microsoft.com/office/officeart/2005/8/layout/process1"/>
    <dgm:cxn modelId="{3E286EFD-7623-45FF-B4AB-5180993A219C}" type="presOf" srcId="{A7156509-AE03-486A-BD9C-4D524444BB8E}" destId="{812D9D99-B861-4516-AF15-4B0E17DBE5B8}" srcOrd="1" destOrd="0" presId="urn:microsoft.com/office/officeart/2005/8/layout/process1"/>
    <dgm:cxn modelId="{77EB3980-CC01-42FE-88AC-52C5012094E1}" type="presParOf" srcId="{397E6392-75A9-40C1-BD8C-97012BEA8ABA}" destId="{53AF7283-301A-43BF-93A5-6E943FB6C129}" srcOrd="0" destOrd="0" presId="urn:microsoft.com/office/officeart/2005/8/layout/process1"/>
    <dgm:cxn modelId="{8EC4D332-20D2-4C7A-8109-4753179B001A}" type="presParOf" srcId="{397E6392-75A9-40C1-BD8C-97012BEA8ABA}" destId="{54AC7798-5D10-423F-8C06-DAD2F47C7FC1}" srcOrd="1" destOrd="0" presId="urn:microsoft.com/office/officeart/2005/8/layout/process1"/>
    <dgm:cxn modelId="{F033C020-43A4-4AA2-83F8-DC865BEFB630}" type="presParOf" srcId="{54AC7798-5D10-423F-8C06-DAD2F47C7FC1}" destId="{BEB15194-F978-4583-AF03-9067F100D5A3}" srcOrd="0" destOrd="0" presId="urn:microsoft.com/office/officeart/2005/8/layout/process1"/>
    <dgm:cxn modelId="{59CF1B06-FA4A-44AC-AF8A-93FDD1FE884A}" type="presParOf" srcId="{397E6392-75A9-40C1-BD8C-97012BEA8ABA}" destId="{71091E3E-A9DA-4E68-BD94-1841372E643E}" srcOrd="2" destOrd="0" presId="urn:microsoft.com/office/officeart/2005/8/layout/process1"/>
    <dgm:cxn modelId="{6C4049A3-469F-4DC9-9186-930067438959}" type="presParOf" srcId="{397E6392-75A9-40C1-BD8C-97012BEA8ABA}" destId="{4E5A4687-01D0-481D-B9C5-B4A2E4E5C2B5}" srcOrd="3" destOrd="0" presId="urn:microsoft.com/office/officeart/2005/8/layout/process1"/>
    <dgm:cxn modelId="{3A269C40-3497-4839-B11C-13B46D1926CF}" type="presParOf" srcId="{4E5A4687-01D0-481D-B9C5-B4A2E4E5C2B5}" destId="{ACC0F623-6B1B-49F5-9E81-003F9A2B4D6E}" srcOrd="0" destOrd="0" presId="urn:microsoft.com/office/officeart/2005/8/layout/process1"/>
    <dgm:cxn modelId="{18D888F1-969D-41BF-A493-2518F45D8412}" type="presParOf" srcId="{397E6392-75A9-40C1-BD8C-97012BEA8ABA}" destId="{541498D3-E44C-48E2-855D-E66EEF32FDDD}" srcOrd="4" destOrd="0" presId="urn:microsoft.com/office/officeart/2005/8/layout/process1"/>
    <dgm:cxn modelId="{8E290B96-C5D2-4019-ADB1-5A5C5E263CE6}" type="presParOf" srcId="{397E6392-75A9-40C1-BD8C-97012BEA8ABA}" destId="{97B8FE70-5EBB-41DE-B7CE-D313DB565635}" srcOrd="5" destOrd="0" presId="urn:microsoft.com/office/officeart/2005/8/layout/process1"/>
    <dgm:cxn modelId="{32E9A511-62FD-4F3E-A380-6C3C72AD7816}" type="presParOf" srcId="{97B8FE70-5EBB-41DE-B7CE-D313DB565635}" destId="{3A9DBBA2-FF3F-4CBF-BC33-60AF3CF6D045}" srcOrd="0" destOrd="0" presId="urn:microsoft.com/office/officeart/2005/8/layout/process1"/>
    <dgm:cxn modelId="{6F3A1869-3894-4E60-A6D3-0D5920A51A06}" type="presParOf" srcId="{397E6392-75A9-40C1-BD8C-97012BEA8ABA}" destId="{91E911B2-39D3-4687-9E66-B09E2C872CDE}" srcOrd="6" destOrd="0" presId="urn:microsoft.com/office/officeart/2005/8/layout/process1"/>
    <dgm:cxn modelId="{4C465F8E-786C-4327-80EB-BDEEC759BA17}" type="presParOf" srcId="{397E6392-75A9-40C1-BD8C-97012BEA8ABA}" destId="{A44BFD77-BCDF-4692-9334-4075E06779C9}" srcOrd="7" destOrd="0" presId="urn:microsoft.com/office/officeart/2005/8/layout/process1"/>
    <dgm:cxn modelId="{20F73A8B-D92A-4721-B7FD-672BF128415D}" type="presParOf" srcId="{A44BFD77-BCDF-4692-9334-4075E06779C9}" destId="{812D9D99-B861-4516-AF15-4B0E17DBE5B8}" srcOrd="0" destOrd="0" presId="urn:microsoft.com/office/officeart/2005/8/layout/process1"/>
    <dgm:cxn modelId="{F649C71E-2853-4FF2-8E37-E00B0C3BC0B0}" type="presParOf" srcId="{397E6392-75A9-40C1-BD8C-97012BEA8ABA}" destId="{85CC5388-9F5C-4900-B2A2-83CDC3ACFFE8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AF7283-301A-43BF-93A5-6E943FB6C129}">
      <dsp:nvSpPr>
        <dsp:cNvPr id="0" name=""/>
        <dsp:cNvSpPr/>
      </dsp:nvSpPr>
      <dsp:spPr>
        <a:xfrm>
          <a:off x="5581" y="1766962"/>
          <a:ext cx="1730126" cy="10380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Introduction</a:t>
          </a:r>
        </a:p>
      </dsp:txBody>
      <dsp:txXfrm>
        <a:off x="35985" y="1797366"/>
        <a:ext cx="1669318" cy="977268"/>
      </dsp:txXfrm>
    </dsp:sp>
    <dsp:sp modelId="{54AC7798-5D10-423F-8C06-DAD2F47C7FC1}">
      <dsp:nvSpPr>
        <dsp:cNvPr id="0" name=""/>
        <dsp:cNvSpPr/>
      </dsp:nvSpPr>
      <dsp:spPr>
        <a:xfrm>
          <a:off x="1908720" y="2071464"/>
          <a:ext cx="366786" cy="4290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1908720" y="2157278"/>
        <a:ext cx="256750" cy="257443"/>
      </dsp:txXfrm>
    </dsp:sp>
    <dsp:sp modelId="{71091E3E-A9DA-4E68-BD94-1841372E643E}">
      <dsp:nvSpPr>
        <dsp:cNvPr id="0" name=""/>
        <dsp:cNvSpPr/>
      </dsp:nvSpPr>
      <dsp:spPr>
        <a:xfrm>
          <a:off x="2427758" y="1766962"/>
          <a:ext cx="1730126" cy="10380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Methodology</a:t>
          </a:r>
        </a:p>
      </dsp:txBody>
      <dsp:txXfrm>
        <a:off x="2458162" y="1797366"/>
        <a:ext cx="1669318" cy="977268"/>
      </dsp:txXfrm>
    </dsp:sp>
    <dsp:sp modelId="{4E5A4687-01D0-481D-B9C5-B4A2E4E5C2B5}">
      <dsp:nvSpPr>
        <dsp:cNvPr id="0" name=""/>
        <dsp:cNvSpPr/>
      </dsp:nvSpPr>
      <dsp:spPr>
        <a:xfrm>
          <a:off x="4330898" y="2071464"/>
          <a:ext cx="366786" cy="4290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330898" y="2157278"/>
        <a:ext cx="256750" cy="257443"/>
      </dsp:txXfrm>
    </dsp:sp>
    <dsp:sp modelId="{541498D3-E44C-48E2-855D-E66EEF32FDDD}">
      <dsp:nvSpPr>
        <dsp:cNvPr id="0" name=""/>
        <dsp:cNvSpPr/>
      </dsp:nvSpPr>
      <dsp:spPr>
        <a:xfrm>
          <a:off x="4849936" y="1766962"/>
          <a:ext cx="1730126" cy="10380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Results</a:t>
          </a:r>
        </a:p>
      </dsp:txBody>
      <dsp:txXfrm>
        <a:off x="4880340" y="1797366"/>
        <a:ext cx="1669318" cy="977268"/>
      </dsp:txXfrm>
    </dsp:sp>
    <dsp:sp modelId="{97B8FE70-5EBB-41DE-B7CE-D313DB565635}">
      <dsp:nvSpPr>
        <dsp:cNvPr id="0" name=""/>
        <dsp:cNvSpPr/>
      </dsp:nvSpPr>
      <dsp:spPr>
        <a:xfrm>
          <a:off x="6753075" y="2071464"/>
          <a:ext cx="366786" cy="4290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6753075" y="2157278"/>
        <a:ext cx="256750" cy="257443"/>
      </dsp:txXfrm>
    </dsp:sp>
    <dsp:sp modelId="{91E911B2-39D3-4687-9E66-B09E2C872CDE}">
      <dsp:nvSpPr>
        <dsp:cNvPr id="0" name=""/>
        <dsp:cNvSpPr/>
      </dsp:nvSpPr>
      <dsp:spPr>
        <a:xfrm>
          <a:off x="7272113" y="1766962"/>
          <a:ext cx="1730126" cy="10380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Conclusion</a:t>
          </a:r>
        </a:p>
      </dsp:txBody>
      <dsp:txXfrm>
        <a:off x="7302517" y="1797366"/>
        <a:ext cx="1669318" cy="977268"/>
      </dsp:txXfrm>
    </dsp:sp>
    <dsp:sp modelId="{A44BFD77-BCDF-4692-9334-4075E06779C9}">
      <dsp:nvSpPr>
        <dsp:cNvPr id="0" name=""/>
        <dsp:cNvSpPr/>
      </dsp:nvSpPr>
      <dsp:spPr>
        <a:xfrm>
          <a:off x="9175253" y="2071464"/>
          <a:ext cx="366786" cy="42907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9175253" y="2157278"/>
        <a:ext cx="256750" cy="257443"/>
      </dsp:txXfrm>
    </dsp:sp>
    <dsp:sp modelId="{85CC5388-9F5C-4900-B2A2-83CDC3ACFFE8}">
      <dsp:nvSpPr>
        <dsp:cNvPr id="0" name=""/>
        <dsp:cNvSpPr/>
      </dsp:nvSpPr>
      <dsp:spPr>
        <a:xfrm>
          <a:off x="9694291" y="1766962"/>
          <a:ext cx="1730126" cy="103807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Future Direction</a:t>
          </a:r>
        </a:p>
      </dsp:txBody>
      <dsp:txXfrm>
        <a:off x="9724695" y="1797366"/>
        <a:ext cx="1669318" cy="9772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9B122-D7EA-46F1-916B-0029FAA35E7D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71EF5B-51A8-4BA3-909E-D0AB5D0CE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83751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D94E5B-94CB-48A4-99FB-100CBD643FFC}" type="datetimeFigureOut">
              <a:rPr lang="en-US" smtClean="0"/>
              <a:t>8/12/2025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6417C-17BA-459C-99BF-81CD241C4F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6210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089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0AA75-5FA8-E945-84FB-174A9F9B8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828799"/>
            <a:ext cx="11274552" cy="3200400"/>
          </a:xfrm>
        </p:spPr>
        <p:txBody>
          <a:bodyPr anchor="ctr" anchorCtr="0"/>
          <a:lstStyle>
            <a:lvl1pPr algn="l">
              <a:defRPr sz="6000" b="0">
                <a:solidFill>
                  <a:srgbClr val="225F98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438689-ACF5-504B-889E-00549194B9F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159752" y="5943600"/>
            <a:ext cx="4572000" cy="332399"/>
          </a:xfrm>
        </p:spPr>
        <p:txBody>
          <a:bodyPr lIns="0" tIns="0" rIns="0" bIns="0">
            <a:spAutoFit/>
          </a:bodyPr>
          <a:lstStyle>
            <a:lvl1pPr marL="0" indent="0" algn="r">
              <a:buNone/>
              <a:defRPr sz="2400">
                <a:solidFill>
                  <a:srgbClr val="225F98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Driving Collaborative Innovation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52FDD37-1F20-A040-DED5-9636FE793F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2FBE7D-E8D5-BE9F-5284-48D83694F3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7440DE-DDF8-53FF-1802-4A00368F5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7200" y="458891"/>
            <a:ext cx="2238095" cy="91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237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BE284-391B-4542-871D-8613D51D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0C015-AB42-B247-8988-D77553576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</p:spTree>
    <p:extLst>
      <p:ext uri="{BB962C8B-B14F-4D97-AF65-F5344CB8AC3E}">
        <p14:creationId xmlns:p14="http://schemas.microsoft.com/office/powerpoint/2010/main" val="3198812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FE82A-20A5-8343-990C-F3175FC73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FDB1C-8FEF-0146-8854-7A8929930AF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47472" y="1258066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CE9E89-739A-6646-B8B9-7E0F48954F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1072" y="1258066"/>
            <a:ext cx="5486400" cy="457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354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A13EBE-2A34-254D-92E6-D9C7E2E21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347472"/>
            <a:ext cx="3932237" cy="1600200"/>
          </a:xfrm>
        </p:spPr>
        <p:txBody>
          <a:bodyPr tIns="0" bIns="0"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E63B44-DE5E-054A-A662-E2ABCA8414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7161" y="347472"/>
            <a:ext cx="7114032" cy="54864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20B42-7F92-4645-B83A-C873FA7D04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7472" y="2176272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487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F73D0-029B-AA4D-8823-C9242F963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347472"/>
            <a:ext cx="3932237" cy="1600200"/>
          </a:xfrm>
        </p:spPr>
        <p:txBody>
          <a:bodyPr tIns="0" bIns="0"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A24B21-EC0D-6042-81D9-18462B5DB3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647161" y="347471"/>
            <a:ext cx="7114032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F47EA4-3D94-5C49-9DAC-0D75CB5CD7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7472" y="2176272"/>
            <a:ext cx="3932237" cy="36576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52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BE284-391B-4542-871D-8613D51D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</p:spTree>
    <p:extLst>
      <p:ext uri="{BB962C8B-B14F-4D97-AF65-F5344CB8AC3E}">
        <p14:creationId xmlns:p14="http://schemas.microsoft.com/office/powerpoint/2010/main" val="329115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</p:spTree>
    <p:extLst>
      <p:ext uri="{BB962C8B-B14F-4D97-AF65-F5344CB8AC3E}">
        <p14:creationId xmlns:p14="http://schemas.microsoft.com/office/powerpoint/2010/main" val="2103235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Content (white, no 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0BE284-391B-4542-871D-8613D51DE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C0C015-AB42-B247-8988-D775535763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</p:spTree>
    <p:extLst>
      <p:ext uri="{BB962C8B-B14F-4D97-AF65-F5344CB8AC3E}">
        <p14:creationId xmlns:p14="http://schemas.microsoft.com/office/powerpoint/2010/main" val="3924411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hite, no log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FB80A5-5C67-03AD-026D-BE8C444F2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4822" y="6309360"/>
            <a:ext cx="6435165" cy="54864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2400" baseline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21140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45A3DA-252B-1247-B38D-947141359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7600"/>
            <a:ext cx="11274552" cy="1828800"/>
          </a:xfrm>
        </p:spPr>
        <p:txBody>
          <a:bodyPr anchor="ctr" anchorCtr="0">
            <a:normAutofit/>
          </a:bodyPr>
          <a:lstStyle>
            <a:lvl1pPr>
              <a:defRPr sz="4800">
                <a:solidFill>
                  <a:srgbClr val="225F98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/>
              <a:t>Task NNNN.nnn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50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62957" y="685800"/>
            <a:ext cx="5486400" cy="5486400"/>
          </a:xfrm>
          <a:prstGeom prst="rect">
            <a:avLst/>
          </a:prstGeom>
        </p:spPr>
      </p:pic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F35630C2-2A32-190A-E68F-F358C6D56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62672" y="6355080"/>
            <a:ext cx="3657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30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/>
              <a:t>Task NNNN.nnn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56B400-F866-0C05-BC11-0DBCA74849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20272" y="6355080"/>
            <a:ext cx="457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300" b="0">
                <a:solidFill>
                  <a:srgbClr val="225F98"/>
                </a:solidFill>
                <a:latin typeface="+mj-lt"/>
              </a:defRPr>
            </a:lvl1pPr>
          </a:lstStyle>
          <a:p>
            <a:fld id="{23B2D0D0-7CC3-49AC-87EA-E4809F9E01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270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 cstate="email">
            <a:alphaModFix amt="5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322ED8A-5597-5841-8683-815D7506312B}"/>
              </a:ext>
            </a:extLst>
          </p:cNvPr>
          <p:cNvCxnSpPr>
            <a:cxnSpLocks/>
          </p:cNvCxnSpPr>
          <p:nvPr userDrawn="1"/>
        </p:nvCxnSpPr>
        <p:spPr>
          <a:xfrm>
            <a:off x="1874520" y="6349959"/>
            <a:ext cx="9902952" cy="0"/>
          </a:xfrm>
          <a:prstGeom prst="line">
            <a:avLst/>
          </a:prstGeom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B0C53A6-03FC-6341-BF57-2AB1CCDAE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472" y="347472"/>
            <a:ext cx="11430000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EC20D-DCB0-D447-BF33-EF0550CF7D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472" y="1261872"/>
            <a:ext cx="11430000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7662672" y="6355080"/>
            <a:ext cx="36576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300">
                <a:solidFill>
                  <a:schemeClr val="tx1">
                    <a:lumMod val="50000"/>
                    <a:lumOff val="50000"/>
                  </a:schemeClr>
                </a:solidFill>
                <a:latin typeface="Gill Sans MT" panose="020B0502020104020203" pitchFamily="34" charset="0"/>
              </a:defRPr>
            </a:lvl1pPr>
          </a:lstStyle>
          <a:p>
            <a:r>
              <a:rPr lang="en-US"/>
              <a:t>Task NNNN.nnn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11320272" y="6355080"/>
            <a:ext cx="4572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300" b="0">
                <a:solidFill>
                  <a:srgbClr val="225F98"/>
                </a:solidFill>
                <a:latin typeface="+mj-lt"/>
              </a:defRPr>
            </a:lvl1pPr>
          </a:lstStyle>
          <a:p>
            <a:fld id="{23B2D0D0-7CC3-49AC-87EA-E4809F9E013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273A4BB-C3D9-AB90-87AB-62303B43CD2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352234" y="6062472"/>
            <a:ext cx="1190476" cy="571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446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63" r:id="rId4"/>
    <p:sldLayoutId id="2147483664" r:id="rId5"/>
    <p:sldLayoutId id="2147483691" r:id="rId6"/>
    <p:sldLayoutId id="2147483690" r:id="rId7"/>
    <p:sldLayoutId id="2147483689" r:id="rId8"/>
    <p:sldLayoutId id="2147483692" r:id="rId9"/>
    <p:sldLayoutId id="2147483661" r:id="rId10"/>
    <p:sldLayoutId id="2147483672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225F98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goo.gl/hJ53w9" TargetMode="External"/><Relationship Id="rId2" Type="http://schemas.openxmlformats.org/officeDocument/2006/relationships/hyperlink" Target="https://goo.gl/kh2GSH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sv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microsoft.com/office/2007/relationships/hdphoto" Target="../media/hdphoto1.wdp"/><Relationship Id="rId9" Type="http://schemas.openxmlformats.org/officeDocument/2006/relationships/image" Target="../media/image13.svg"/><Relationship Id="rId1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goo.gl/hJ53w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75B94-C63B-9985-0278-1B8DAC3AF4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TECHCON 2025</a:t>
            </a:r>
            <a:br>
              <a:rPr lang="en-US" dirty="0"/>
            </a:br>
            <a:r>
              <a:rPr lang="en-US" dirty="0"/>
              <a:t>Presentation Sample Slides</a:t>
            </a:r>
            <a:br>
              <a:rPr lang="en-US" dirty="0"/>
            </a:br>
            <a:r>
              <a:rPr lang="en-US" sz="2700" dirty="0"/>
              <a:t>Presenter Name followed by additional Authors</a:t>
            </a:r>
            <a:br>
              <a:rPr lang="en-US" sz="2700" dirty="0"/>
            </a:br>
            <a:r>
              <a:rPr lang="en-US" sz="2700" dirty="0"/>
              <a:t>University</a:t>
            </a:r>
            <a:br>
              <a:rPr lang="en-US" sz="2700" dirty="0"/>
            </a:br>
            <a:r>
              <a:rPr lang="en-US" sz="2700" dirty="0"/>
              <a:t>Presenter email address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9EAF59-8659-6F52-F37C-2A60542634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9BF8D1C-C9FD-3ECB-6F72-BEA9254DDA5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Task NNNN.nnn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937D00-CC7E-DBD0-DD31-29D7DBA895C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3156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will you present during TECHCON?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Each conference room will have a podium that includes:</a:t>
            </a:r>
          </a:p>
          <a:p>
            <a:r>
              <a:rPr lang="en-US" dirty="0"/>
              <a:t>Microsoft Windows 10 laptop with PowerPoint and your presentation</a:t>
            </a:r>
          </a:p>
          <a:p>
            <a:r>
              <a:rPr lang="en-US" dirty="0"/>
              <a:t>Projector with wide-screen (16:9) display</a:t>
            </a:r>
          </a:p>
          <a:p>
            <a:r>
              <a:rPr lang="en-US" dirty="0"/>
              <a:t>Podium microphone</a:t>
            </a:r>
          </a:p>
          <a:p>
            <a:r>
              <a:rPr lang="en-US" dirty="0"/>
              <a:t>Presenter remote control, includes laser pointer and slide controller</a:t>
            </a:r>
          </a:p>
          <a:p>
            <a:pPr marL="0" indent="0">
              <a:buNone/>
            </a:pPr>
            <a:r>
              <a:rPr lang="en-US" dirty="0"/>
              <a:t>Use of your own laptop is not allowed.</a:t>
            </a:r>
          </a:p>
          <a:p>
            <a:pPr marL="0" indent="0">
              <a:buNone/>
            </a:pPr>
            <a:r>
              <a:rPr lang="en-US" dirty="0"/>
              <a:t>Your presentation file should be a PowerPoint file. </a:t>
            </a:r>
          </a:p>
          <a:p>
            <a:pPr lvl="1"/>
            <a:r>
              <a:rPr lang="en-US" dirty="0"/>
              <a:t>If necessary, a PDF file can be used in place of a PowerPoint file. This is heavily discouraged. 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521C2ADE-F1F5-FA60-3AA4-81F4DC76F9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2</a:t>
            </a:fld>
            <a:endParaRPr lang="en-US"/>
          </a:p>
        </p:txBody>
      </p:sp>
      <p:sp>
        <p:nvSpPr>
          <p:cNvPr id="17" name="Footer Placeholder 3">
            <a:extLst>
              <a:ext uri="{FF2B5EF4-FFF2-40B4-BE49-F238E27FC236}">
                <a16:creationId xmlns:a16="http://schemas.microsoft.com/office/drawing/2014/main" id="{10CCD079-BDE7-4ADF-AFB9-763ECC581B2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662672" y="6355080"/>
            <a:ext cx="3657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Task </a:t>
            </a:r>
            <a:r>
              <a:rPr lang="en-US" dirty="0" err="1"/>
              <a:t>NNNN.nnn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008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472" y="347472"/>
            <a:ext cx="11430000" cy="640080"/>
          </a:xfrm>
        </p:spPr>
        <p:txBody>
          <a:bodyPr anchor="ctr">
            <a:normAutofit/>
          </a:bodyPr>
          <a:lstStyle/>
          <a:p>
            <a:r>
              <a:rPr lang="en-US" dirty="0"/>
              <a:t>Presentation Room Example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12C508-AAE5-7333-6294-3F5120A18B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866" r="15264"/>
          <a:stretch/>
        </p:blipFill>
        <p:spPr>
          <a:xfrm>
            <a:off x="175098" y="1143000"/>
            <a:ext cx="7606827" cy="4572000"/>
          </a:xfrm>
          <a:prstGeom prst="rect">
            <a:avLst/>
          </a:prstGeom>
          <a:noFill/>
        </p:spPr>
      </p:pic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7662672" y="6355080"/>
            <a:ext cx="3657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Task </a:t>
            </a:r>
            <a:r>
              <a:rPr lang="en-US" dirty="0" err="1"/>
              <a:t>NNNN.nnn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9CF5CA-2530-8EEF-021A-F179FC42FD00}"/>
              </a:ext>
            </a:extLst>
          </p:cNvPr>
          <p:cNvSpPr txBox="1"/>
          <p:nvPr/>
        </p:nvSpPr>
        <p:spPr>
          <a:xfrm>
            <a:off x="6858000" y="4492656"/>
            <a:ext cx="9239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Podium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7976CD4-3EF5-6C70-641F-C77629A82C07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6438900" y="4227808"/>
            <a:ext cx="419100" cy="44951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87CCCD5-BF49-433D-87F5-23DE088E2232}"/>
              </a:ext>
            </a:extLst>
          </p:cNvPr>
          <p:cNvSpPr txBox="1"/>
          <p:nvPr/>
        </p:nvSpPr>
        <p:spPr>
          <a:xfrm>
            <a:off x="6961885" y="2817828"/>
            <a:ext cx="9239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Laptop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04E87C77-2293-B7A5-7FD4-D7B7D5A2612E}"/>
              </a:ext>
            </a:extLst>
          </p:cNvPr>
          <p:cNvCxnSpPr>
            <a:cxnSpLocks/>
          </p:cNvCxnSpPr>
          <p:nvPr/>
        </p:nvCxnSpPr>
        <p:spPr>
          <a:xfrm flipH="1">
            <a:off x="6438900" y="2969704"/>
            <a:ext cx="522985" cy="738664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E0E058F-A04C-028F-271F-FB0475631CAB}"/>
              </a:ext>
            </a:extLst>
          </p:cNvPr>
          <p:cNvSpPr txBox="1"/>
          <p:nvPr/>
        </p:nvSpPr>
        <p:spPr>
          <a:xfrm>
            <a:off x="6438900" y="2273343"/>
            <a:ext cx="134302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Podium Mic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DFC1F36-A797-6EC6-1ECD-7ECA37B8A882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6278753" y="2458009"/>
            <a:ext cx="160147" cy="85211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0F74B16-59F2-9E92-48D8-9C75F50B511C}"/>
              </a:ext>
            </a:extLst>
          </p:cNvPr>
          <p:cNvSpPr txBox="1"/>
          <p:nvPr/>
        </p:nvSpPr>
        <p:spPr>
          <a:xfrm>
            <a:off x="1990534" y="4601134"/>
            <a:ext cx="189566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Presenter Remote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2D2FF06-91D1-1A18-DDA4-28B418A1C211}"/>
              </a:ext>
            </a:extLst>
          </p:cNvPr>
          <p:cNvCxnSpPr>
            <a:cxnSpLocks/>
          </p:cNvCxnSpPr>
          <p:nvPr/>
        </p:nvCxnSpPr>
        <p:spPr>
          <a:xfrm flipV="1">
            <a:off x="3886200" y="3730883"/>
            <a:ext cx="1323975" cy="1054917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FF298E7-7D86-B391-D0C5-91210D780DAC}"/>
              </a:ext>
            </a:extLst>
          </p:cNvPr>
          <p:cNvSpPr txBox="1"/>
          <p:nvPr/>
        </p:nvSpPr>
        <p:spPr>
          <a:xfrm>
            <a:off x="437959" y="2642675"/>
            <a:ext cx="310515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Wide-screen Projection Display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B4EDB04-1203-7B3A-AF3D-D717F90C27B9}"/>
              </a:ext>
            </a:extLst>
          </p:cNvPr>
          <p:cNvSpPr txBox="1"/>
          <p:nvPr/>
        </p:nvSpPr>
        <p:spPr>
          <a:xfrm>
            <a:off x="4748213" y="1979628"/>
            <a:ext cx="70008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YOU!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68DA2F9-7357-2134-C98F-5396E64A31BF}"/>
              </a:ext>
            </a:extLst>
          </p:cNvPr>
          <p:cNvCxnSpPr/>
          <p:nvPr/>
        </p:nvCxnSpPr>
        <p:spPr>
          <a:xfrm>
            <a:off x="5143500" y="2348960"/>
            <a:ext cx="66675" cy="68558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5" descr="A black remote control with buttons&#10;&#10;Description automatically generated">
            <a:extLst>
              <a:ext uri="{FF2B5EF4-FFF2-40B4-BE49-F238E27FC236}">
                <a16:creationId xmlns:a16="http://schemas.microsoft.com/office/drawing/2014/main" id="{3BB8ECB9-89EC-B318-4117-B5E9B603A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6224" y="1527620"/>
            <a:ext cx="3911565" cy="4187380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650A5C3F-30EB-EF46-8A15-1554402C7AF3}"/>
              </a:ext>
            </a:extLst>
          </p:cNvPr>
          <p:cNvSpPr txBox="1"/>
          <p:nvPr/>
        </p:nvSpPr>
        <p:spPr>
          <a:xfrm>
            <a:off x="8394970" y="1065955"/>
            <a:ext cx="363281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/>
              <a:t>Presenter Remote Control</a:t>
            </a:r>
          </a:p>
        </p:txBody>
      </p:sp>
      <p:sp>
        <p:nvSpPr>
          <p:cNvPr id="38" name="Slide Number Placeholder 37">
            <a:extLst>
              <a:ext uri="{FF2B5EF4-FFF2-40B4-BE49-F238E27FC236}">
                <a16:creationId xmlns:a16="http://schemas.microsoft.com/office/drawing/2014/main" id="{D78E79FA-7723-6AD2-E60A-F8E483797AA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32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long will you present during TECHCON?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Graduate Presenters:</a:t>
            </a:r>
            <a:r>
              <a:rPr lang="en-US" dirty="0"/>
              <a:t> 15 minutes total (10-minute presentation + 5-minute Q&amp;A)</a:t>
            </a:r>
          </a:p>
          <a:p>
            <a:pPr lvl="0"/>
            <a:r>
              <a:rPr lang="en-US" b="1" dirty="0"/>
              <a:t>Undergraduate Presenters:</a:t>
            </a:r>
            <a:r>
              <a:rPr lang="en-US" dirty="0"/>
              <a:t> 10 minutes total (5-minute presentation + 5-minute Q&amp;A)</a:t>
            </a:r>
          </a:p>
          <a:p>
            <a:pPr lvl="0"/>
            <a:r>
              <a:rPr lang="en-US" b="1" dirty="0"/>
              <a:t>REU Scholars:</a:t>
            </a:r>
            <a:r>
              <a:rPr lang="en-US" dirty="0"/>
              <a:t> Please refer to your separate instructions sent in previous communications.</a:t>
            </a:r>
          </a:p>
          <a:p>
            <a:pPr lvl="0"/>
            <a:endParaRPr lang="en-US" dirty="0"/>
          </a:p>
          <a:p>
            <a:r>
              <a:rPr lang="en-US" dirty="0"/>
              <a:t>Prepare 1-2 questions to ask yourself in case the audience is quiet.</a:t>
            </a:r>
          </a:p>
          <a:p>
            <a:r>
              <a:rPr lang="en-US" dirty="0"/>
              <a:t>Your time will be strictly monitored.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9FD3DB1-CA37-9EAC-5BF7-90BF7BBA4F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EB4A16-C353-A514-C709-CD19ECD82A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386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88F67-F365-E08A-FB75-92D8711C7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content should you present during TECHCON?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B409-8453-2A37-9950-155C582E6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goal is to help the attendees understand your research and ideas. </a:t>
            </a:r>
          </a:p>
          <a:p>
            <a:r>
              <a:rPr lang="en-US" dirty="0"/>
              <a:t>Include your research motivation.</a:t>
            </a:r>
          </a:p>
          <a:p>
            <a:r>
              <a:rPr lang="en-US" dirty="0"/>
              <a:t>Include a slide that describes your technology transfer accomplishments.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Here is one way you might structure your presentation: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7C39F2-BE6F-560F-1BE5-B0D23224BE8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CB8AC40-B3F4-B92E-9886-325FEDF8AF9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9664606"/>
              </p:ext>
            </p:extLst>
          </p:nvPr>
        </p:nvGraphicFramePr>
        <p:xfrm>
          <a:off x="381001" y="2253191"/>
          <a:ext cx="11429999" cy="4572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CD9941-5FD7-0D9B-6F18-8C4F3AB3B3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72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47472" y="347472"/>
            <a:ext cx="11430000" cy="640080"/>
          </a:xfrm>
        </p:spPr>
        <p:txBody>
          <a:bodyPr/>
          <a:lstStyle/>
          <a:p>
            <a:r>
              <a:rPr lang="en-US" dirty="0"/>
              <a:t>Include Your Research Motivation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47472" y="1261872"/>
            <a:ext cx="11430000" cy="4572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slide should describe your research motivation.</a:t>
            </a:r>
          </a:p>
          <a:p>
            <a:r>
              <a:rPr lang="en-US" dirty="0"/>
              <a:t>Describe the problems addressed in your research.</a:t>
            </a:r>
          </a:p>
          <a:p>
            <a:r>
              <a:rPr lang="en-US" dirty="0"/>
              <a:t>Explain why this research is important to industry.</a:t>
            </a:r>
          </a:p>
          <a:p>
            <a:r>
              <a:rPr lang="en-US" dirty="0"/>
              <a:t>Remember that not everyone in the audience will be familiar with your research project.</a:t>
            </a:r>
          </a:p>
          <a:p>
            <a:endParaRPr lang="en-US" dirty="0"/>
          </a:p>
        </p:txBody>
      </p:sp>
      <p:sp>
        <p:nvSpPr>
          <p:cNvPr id="6" name="Footer Placeholder 3">
            <a:extLst>
              <a:ext uri="{FF2B5EF4-FFF2-40B4-BE49-F238E27FC236}">
                <a16:creationId xmlns:a16="http://schemas.microsoft.com/office/drawing/2014/main" id="{108309C0-4A8F-D42B-D831-BB31DF260B2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7662863" y="6354763"/>
            <a:ext cx="3657600" cy="365125"/>
          </a:xfrm>
        </p:spPr>
        <p:txBody>
          <a:bodyPr/>
          <a:lstStyle/>
          <a:p>
            <a:r>
              <a:rPr lang="en-US"/>
              <a:t>Task NNNN.nnn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745AE1-4AC4-E9AD-A17B-BD828565BE5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82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47472" y="347472"/>
            <a:ext cx="11430000" cy="640080"/>
          </a:xfrm>
        </p:spPr>
        <p:txBody>
          <a:bodyPr/>
          <a:lstStyle/>
          <a:p>
            <a:r>
              <a:rPr lang="en-US"/>
              <a:t>Include Technology Transfer Accomplishments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47472" y="1261872"/>
            <a:ext cx="11430000" cy="4572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slide should describe your technology transfer accomplishments such as…</a:t>
            </a:r>
          </a:p>
          <a:p>
            <a:pPr marL="0" indent="0">
              <a:buNone/>
            </a:pPr>
            <a:r>
              <a:rPr lang="en-US" dirty="0"/>
              <a:t>Industry Interactions</a:t>
            </a:r>
          </a:p>
          <a:p>
            <a:pPr lvl="1"/>
            <a:r>
              <a:rPr lang="en-US" dirty="0"/>
              <a:t>List any industry experts involved with your research.</a:t>
            </a:r>
          </a:p>
          <a:p>
            <a:pPr lvl="1"/>
            <a:r>
              <a:rPr lang="en-US" dirty="0"/>
              <a:t>Say a few words about your interactions with industry.</a:t>
            </a:r>
          </a:p>
          <a:p>
            <a:pPr marL="0" indent="0">
              <a:buNone/>
            </a:pPr>
            <a:r>
              <a:rPr lang="en-US" dirty="0"/>
              <a:t>Internships (if appropriate)</a:t>
            </a:r>
          </a:p>
          <a:p>
            <a:pPr lvl="1"/>
            <a:r>
              <a:rPr lang="en-US" dirty="0"/>
              <a:t>Describe transfer/information exchange that happened during an internship at a member company.</a:t>
            </a:r>
          </a:p>
          <a:p>
            <a:pPr marL="0" indent="0">
              <a:buNone/>
            </a:pPr>
            <a:r>
              <a:rPr lang="en-US" dirty="0"/>
              <a:t>Publications/presentations</a:t>
            </a:r>
          </a:p>
          <a:p>
            <a:pPr lvl="1"/>
            <a:r>
              <a:rPr lang="en-US" dirty="0"/>
              <a:t>Where is your work published?</a:t>
            </a:r>
          </a:p>
          <a:p>
            <a:pPr lvl="1"/>
            <a:r>
              <a:rPr lang="en-US" dirty="0"/>
              <a:t>Have you made a presentation to a member company?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>
          <a:xfrm>
            <a:off x="7662672" y="6355080"/>
            <a:ext cx="3657600" cy="365125"/>
          </a:xfrm>
        </p:spPr>
        <p:txBody>
          <a:bodyPr/>
          <a:lstStyle/>
          <a:p>
            <a:r>
              <a:rPr lang="en-US"/>
              <a:t>Task NNNN.nnn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D36939E2-0BEE-A146-226D-6BB8A5CC401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29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26FF1-5389-A2C5-6637-E159B1802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presentation design skills are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0C62C-AB86-C64A-0B2A-52D92CBE7A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clear illustrations. Ensure all lines, numbers, and captions are of sufficient thickness so that they are visible when projected. </a:t>
            </a:r>
          </a:p>
          <a:p>
            <a:r>
              <a:rPr lang="en-US" dirty="0"/>
              <a:t>Projectors are dimmer than computer screens so use high-contrast colors.</a:t>
            </a:r>
          </a:p>
          <a:p>
            <a:r>
              <a:rPr lang="en-US" dirty="0"/>
              <a:t>Limit the amount of information on each slide.  Try to make sure that your message can be processed effectively within a few seconds. 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5DFCD7-2BCB-0054-AEFF-50DF189C0D0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F23D06-B4F5-53B1-6D80-71C5F61EDB7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C62427B-0079-9475-366B-D03F231242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0421" y="3547872"/>
            <a:ext cx="5051158" cy="248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235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some best practices for fonts?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Use 24-point font or larger.  You will be presenting in a large room. </a:t>
            </a:r>
          </a:p>
          <a:p>
            <a:r>
              <a:rPr lang="en-US" dirty="0"/>
              <a:t>Limit your content to no more than 40 words per slide and not more than 8 lines per slide.</a:t>
            </a:r>
          </a:p>
          <a:p>
            <a:r>
              <a:rPr lang="en-US" dirty="0"/>
              <a:t>To avoid questions of PowerPoint compatibility and prevent nasty surprises, embed fonts. Learn more </a:t>
            </a:r>
            <a:r>
              <a:rPr lang="en-US" dirty="0">
                <a:hlinkClick r:id="rId2"/>
              </a:rPr>
              <a:t>for Windows</a:t>
            </a:r>
            <a:r>
              <a:rPr lang="en-US" dirty="0"/>
              <a:t> and </a:t>
            </a:r>
            <a:r>
              <a:rPr lang="en-US" dirty="0">
                <a:hlinkClick r:id="rId3"/>
              </a:rPr>
              <a:t>for Macs</a:t>
            </a:r>
            <a:r>
              <a:rPr lang="en-US" dirty="0"/>
              <a:t>.  </a:t>
            </a:r>
          </a:p>
          <a:p>
            <a:r>
              <a:rPr lang="en-US" dirty="0"/>
              <a:t>Alternatively, convert fonts to vectors or use only universal fonts (e. g. Arial, Courier New, Lucida Sans, Times New Roman, Verdana). 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A0F37E-2A1C-0624-4BF6-48EDBF4337D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4CD1F8-422F-368D-8A23-476ED2219D9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</p:spTree>
    <p:extLst>
      <p:ext uri="{BB962C8B-B14F-4D97-AF65-F5344CB8AC3E}">
        <p14:creationId xmlns:p14="http://schemas.microsoft.com/office/powerpoint/2010/main" val="3545189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84C6442D-7501-0586-7DD1-045FF01F9947}"/>
              </a:ext>
            </a:extLst>
          </p:cNvPr>
          <p:cNvGrpSpPr/>
          <p:nvPr/>
        </p:nvGrpSpPr>
        <p:grpSpPr>
          <a:xfrm>
            <a:off x="5141072" y="377190"/>
            <a:ext cx="5287208" cy="3169920"/>
            <a:chOff x="3452396" y="312420"/>
            <a:chExt cx="5287208" cy="3169920"/>
          </a:xfrm>
        </p:grpSpPr>
        <p:pic>
          <p:nvPicPr>
            <p:cNvPr id="20" name="Picture 19" descr="A white screen with a black frame&#10;&#10;Description automatically generated with low confidence">
              <a:extLst>
                <a:ext uri="{FF2B5EF4-FFF2-40B4-BE49-F238E27FC236}">
                  <a16:creationId xmlns:a16="http://schemas.microsoft.com/office/drawing/2014/main" id="{40ED58E6-3C8C-2663-39DE-F50B8989AF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0" b="100000" l="887" r="99081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52396" y="312420"/>
              <a:ext cx="5287208" cy="3169920"/>
            </a:xfrm>
            <a:prstGeom prst="rect">
              <a:avLst/>
            </a:prstGeom>
          </p:spPr>
        </p:pic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B1C9FABC-40C9-CD0C-FEC8-2859E3DC1830}"/>
                </a:ext>
              </a:extLst>
            </p:cNvPr>
            <p:cNvSpPr/>
            <p:nvPr/>
          </p:nvSpPr>
          <p:spPr>
            <a:xfrm>
              <a:off x="3759200" y="621030"/>
              <a:ext cx="4673600" cy="265176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AE66163-4601-AA5A-3DFA-F2341FB227F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10000" y="666750"/>
              <a:ext cx="4572000" cy="2576229"/>
            </a:xfrm>
            <a:prstGeom prst="rect">
              <a:avLst/>
            </a:prstGeom>
          </p:spPr>
        </p:pic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DBCE78-E0F3-A209-AA14-E1906153C8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10</a:t>
            </a:fld>
            <a:endParaRPr lang="en-US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2C7ADE03-031B-5041-90A1-653D60112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34" y="429104"/>
            <a:ext cx="5190775" cy="910776"/>
          </a:xfrm>
        </p:spPr>
        <p:txBody>
          <a:bodyPr>
            <a:noAutofit/>
          </a:bodyPr>
          <a:lstStyle/>
          <a:p>
            <a:r>
              <a:rPr lang="en-US" sz="2800" dirty="0"/>
              <a:t>Do not read your presentation. </a:t>
            </a:r>
            <a:br>
              <a:rPr lang="en-US" sz="2800" dirty="0"/>
            </a:br>
            <a:r>
              <a:rPr lang="en-US" sz="2800" dirty="0"/>
              <a:t>Address your audience directly to make a great impression!</a:t>
            </a:r>
          </a:p>
        </p:txBody>
      </p:sp>
      <p:pic>
        <p:nvPicPr>
          <p:cNvPr id="3" name="Picture 2" descr="Casual woman extending hand">
            <a:extLst>
              <a:ext uri="{FF2B5EF4-FFF2-40B4-BE49-F238E27FC236}">
                <a16:creationId xmlns:a16="http://schemas.microsoft.com/office/drawing/2014/main" id="{B5B6572A-473B-5115-A182-C02E7C8C4F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724" y="1797706"/>
            <a:ext cx="1421942" cy="41148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CCF4672-8543-5562-BD22-04F26E88372B}"/>
              </a:ext>
            </a:extLst>
          </p:cNvPr>
          <p:cNvSpPr txBox="1"/>
          <p:nvPr/>
        </p:nvSpPr>
        <p:spPr>
          <a:xfrm>
            <a:off x="1670053" y="1508856"/>
            <a:ext cx="2764929" cy="510778"/>
          </a:xfrm>
          <a:prstGeom prst="wedgeRoundRectCallout">
            <a:avLst>
              <a:gd name="adj1" fmla="val -59794"/>
              <a:gd name="adj2" fmla="val 105285"/>
              <a:gd name="adj3" fmla="val 16667"/>
            </a:avLst>
          </a:prstGeom>
          <a:solidFill>
            <a:srgbClr val="F2E0DA"/>
          </a:solidFill>
          <a:ln>
            <a:solidFill>
              <a:schemeClr val="bg2">
                <a:lumMod val="2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Ink Free" panose="03080402000500000000" pitchFamily="66" charset="0"/>
              </a:rPr>
              <a:t>Hi, I’m Christiana!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C723FF-2092-6C3F-BE88-A98713C3B52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E7B3568-7EB7-A6B9-D5A4-DBA0268E6FD0}"/>
              </a:ext>
            </a:extLst>
          </p:cNvPr>
          <p:cNvGrpSpPr/>
          <p:nvPr/>
        </p:nvGrpSpPr>
        <p:grpSpPr>
          <a:xfrm>
            <a:off x="9437832" y="1798320"/>
            <a:ext cx="2180420" cy="4413341"/>
            <a:chOff x="9139852" y="1798320"/>
            <a:chExt cx="2180420" cy="4413341"/>
          </a:xfrm>
        </p:grpSpPr>
        <p:pic>
          <p:nvPicPr>
            <p:cNvPr id="16" name="Picture 15" descr="Casual woman pointing to side">
              <a:extLst>
                <a:ext uri="{FF2B5EF4-FFF2-40B4-BE49-F238E27FC236}">
                  <a16:creationId xmlns:a16="http://schemas.microsoft.com/office/drawing/2014/main" id="{48F7523A-151D-C3A7-0E66-01CBCFDD8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39852" y="1798320"/>
              <a:ext cx="2180420" cy="4114800"/>
            </a:xfrm>
            <a:prstGeom prst="rect">
              <a:avLst/>
            </a:prstGeom>
          </p:spPr>
        </p:pic>
        <p:pic>
          <p:nvPicPr>
            <p:cNvPr id="10" name="Graphic 9" descr="Thumbs up sign with solid fill">
              <a:extLst>
                <a:ext uri="{FF2B5EF4-FFF2-40B4-BE49-F238E27FC236}">
                  <a16:creationId xmlns:a16="http://schemas.microsoft.com/office/drawing/2014/main" id="{36E44BAE-7DA2-5412-6366-4CD70ED426E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230062" y="5297261"/>
              <a:ext cx="914400" cy="914400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BB4FFF9-F471-52D9-A4EA-234008A4918A}"/>
              </a:ext>
            </a:extLst>
          </p:cNvPr>
          <p:cNvGrpSpPr/>
          <p:nvPr/>
        </p:nvGrpSpPr>
        <p:grpSpPr>
          <a:xfrm>
            <a:off x="3689290" y="1798320"/>
            <a:ext cx="2283636" cy="4413341"/>
            <a:chOff x="4050054" y="1798320"/>
            <a:chExt cx="2283636" cy="4413341"/>
          </a:xfrm>
        </p:grpSpPr>
        <p:pic>
          <p:nvPicPr>
            <p:cNvPr id="17" name="Picture 16" descr="Casual woman explaining">
              <a:extLst>
                <a:ext uri="{FF2B5EF4-FFF2-40B4-BE49-F238E27FC236}">
                  <a16:creationId xmlns:a16="http://schemas.microsoft.com/office/drawing/2014/main" id="{4CF66A72-7DA7-C32A-07EC-DEA56A49CF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50054" y="1798320"/>
              <a:ext cx="2283636" cy="4114800"/>
            </a:xfrm>
            <a:prstGeom prst="rect">
              <a:avLst/>
            </a:prstGeom>
          </p:spPr>
        </p:pic>
        <p:pic>
          <p:nvPicPr>
            <p:cNvPr id="11" name="Graphic 10" descr="Thumbs up sign with solid fill">
              <a:extLst>
                <a:ext uri="{FF2B5EF4-FFF2-40B4-BE49-F238E27FC236}">
                  <a16:creationId xmlns:a16="http://schemas.microsoft.com/office/drawing/2014/main" id="{EBEE219B-ABC2-8F56-7470-BB9EDD23C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002914" y="5297261"/>
              <a:ext cx="914400" cy="9144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2519848-3FDA-397F-DBBB-453BC8592D78}"/>
              </a:ext>
            </a:extLst>
          </p:cNvPr>
          <p:cNvGrpSpPr/>
          <p:nvPr/>
        </p:nvGrpSpPr>
        <p:grpSpPr>
          <a:xfrm>
            <a:off x="6371830" y="1798320"/>
            <a:ext cx="1320966" cy="4413341"/>
            <a:chOff x="6447096" y="1798320"/>
            <a:chExt cx="1320966" cy="4413341"/>
          </a:xfrm>
        </p:grpSpPr>
        <p:pic>
          <p:nvPicPr>
            <p:cNvPr id="15" name="Picture 14" descr="Casual woman hands at the back">
              <a:extLst>
                <a:ext uri="{FF2B5EF4-FFF2-40B4-BE49-F238E27FC236}">
                  <a16:creationId xmlns:a16="http://schemas.microsoft.com/office/drawing/2014/main" id="{26FAB769-E0B3-BB17-E2C6-B599C19F6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447096" y="1798320"/>
              <a:ext cx="1276959" cy="4114800"/>
            </a:xfrm>
            <a:prstGeom prst="rect">
              <a:avLst/>
            </a:prstGeom>
          </p:spPr>
        </p:pic>
        <p:pic>
          <p:nvPicPr>
            <p:cNvPr id="19" name="Graphic 18" descr="Thumbs Down with solid fill">
              <a:extLst>
                <a:ext uri="{FF2B5EF4-FFF2-40B4-BE49-F238E27FC236}">
                  <a16:creationId xmlns:a16="http://schemas.microsoft.com/office/drawing/2014/main" id="{B5B7DB62-DF0D-F03B-4F1B-BCBC4715D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6853662" y="5297261"/>
              <a:ext cx="914400" cy="914400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DF98037-5752-5AB8-F880-D4D10E84E948}"/>
              </a:ext>
            </a:extLst>
          </p:cNvPr>
          <p:cNvGrpSpPr/>
          <p:nvPr/>
        </p:nvGrpSpPr>
        <p:grpSpPr>
          <a:xfrm>
            <a:off x="8195119" y="1802130"/>
            <a:ext cx="1066903" cy="4413341"/>
            <a:chOff x="8260823" y="1798320"/>
            <a:chExt cx="1066903" cy="4413341"/>
          </a:xfrm>
        </p:grpSpPr>
        <p:pic>
          <p:nvPicPr>
            <p:cNvPr id="8" name="Picture 7" descr="Casual woman finger on chin">
              <a:extLst>
                <a:ext uri="{FF2B5EF4-FFF2-40B4-BE49-F238E27FC236}">
                  <a16:creationId xmlns:a16="http://schemas.microsoft.com/office/drawing/2014/main" id="{3B18A008-45D3-930B-26DE-3502F3E24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60823" y="1798320"/>
              <a:ext cx="1066903" cy="4114800"/>
            </a:xfrm>
            <a:prstGeom prst="rect">
              <a:avLst/>
            </a:prstGeom>
          </p:spPr>
        </p:pic>
        <p:pic>
          <p:nvPicPr>
            <p:cNvPr id="21" name="Graphic 20" descr="Thumbs Down with solid fill">
              <a:extLst>
                <a:ext uri="{FF2B5EF4-FFF2-40B4-BE49-F238E27FC236}">
                  <a16:creationId xmlns:a16="http://schemas.microsoft.com/office/drawing/2014/main" id="{9AA5500E-5DD8-956E-18CA-9788C6E5A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8304830" y="5297261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204833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Mac Users—Special Notice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convert your file to PC format (or PDF) for presentation. </a:t>
            </a:r>
          </a:p>
          <a:p>
            <a:r>
              <a:rPr lang="en-US" dirty="0"/>
              <a:t>Be aware that Mac-to-PC PowerPoint conversions can lead to unexpected results, especially with fonts, certain formats of embedded graphics, and special characters. </a:t>
            </a:r>
          </a:p>
          <a:p>
            <a:r>
              <a:rPr lang="en-US" dirty="0"/>
              <a:t>Embed fonts to prevent nasty surprises. Learn more </a:t>
            </a:r>
            <a:r>
              <a:rPr lang="en-US" dirty="0">
                <a:hlinkClick r:id="rId2"/>
              </a:rPr>
              <a:t>for Macs</a:t>
            </a:r>
            <a:r>
              <a:rPr lang="en-US" dirty="0"/>
              <a:t>.</a:t>
            </a:r>
          </a:p>
          <a:p>
            <a:r>
              <a:rPr lang="en-US" dirty="0"/>
              <a:t>Alternatively, convert fonts to vectors or use only universal fonts (e. g. Arial, Courier New, Lucida Sans, Times New Roman, Verdana).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B7F409-AFE7-8B1C-C87C-57B9CEB127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11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EC1D27-042D-F68D-71FA-A1E945D3CEA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</p:spTree>
    <p:extLst>
      <p:ext uri="{BB962C8B-B14F-4D97-AF65-F5344CB8AC3E}">
        <p14:creationId xmlns:p14="http://schemas.microsoft.com/office/powerpoint/2010/main" val="733739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ED2D0-3BAC-91C4-08B2-30C8E2C85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SRC Logo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D93E19-D399-577C-8249-645CC9D05A0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Task NNNN.nnn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089D992-0906-B5C5-E8D7-27F3BEE876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3B2D0D0-7CC3-49AC-87EA-E4809F9E013C}" type="slidenum">
              <a:rPr lang="en-US" smtClean="0"/>
              <a:t>12</a:t>
            </a:fld>
            <a:endParaRPr lang="en-US"/>
          </a:p>
        </p:txBody>
      </p:sp>
      <p:pic>
        <p:nvPicPr>
          <p:cNvPr id="10" name="Content Placeholder 9" descr="A blue logo with white text&#10;&#10;Description automatically generated">
            <a:extLst>
              <a:ext uri="{FF2B5EF4-FFF2-40B4-BE49-F238E27FC236}">
                <a16:creationId xmlns:a16="http://schemas.microsoft.com/office/drawing/2014/main" id="{5D56CF3D-4324-6E32-FA99-3A4A4328FAF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42949" y="2155688"/>
            <a:ext cx="6748523" cy="2746649"/>
          </a:xfrm>
        </p:spPr>
      </p:pic>
    </p:spTree>
    <p:extLst>
      <p:ext uri="{BB962C8B-B14F-4D97-AF65-F5344CB8AC3E}">
        <p14:creationId xmlns:p14="http://schemas.microsoft.com/office/powerpoint/2010/main" val="3257462557"/>
      </p:ext>
    </p:extLst>
  </p:cSld>
  <p:clrMapOvr>
    <a:masterClrMapping/>
  </p:clrMapOvr>
</p:sld>
</file>

<file path=ppt/theme/theme1.xml><?xml version="1.0" encoding="utf-8"?>
<a:theme xmlns:a="http://schemas.openxmlformats.org/drawingml/2006/main" name="SRC 2023: White with gradient blue logo">
  <a:themeElements>
    <a:clrScheme name="SRC 2022 Bold">
      <a:dk1>
        <a:srgbClr val="0F2E4C"/>
      </a:dk1>
      <a:lt1>
        <a:sysClr val="window" lastClr="FFFFFF"/>
      </a:lt1>
      <a:dk2>
        <a:srgbClr val="205D98"/>
      </a:dk2>
      <a:lt2>
        <a:srgbClr val="E7E6E6"/>
      </a:lt2>
      <a:accent1>
        <a:srgbClr val="205D98"/>
      </a:accent1>
      <a:accent2>
        <a:srgbClr val="720534"/>
      </a:accent2>
      <a:accent3>
        <a:srgbClr val="1D897C"/>
      </a:accent3>
      <a:accent4>
        <a:srgbClr val="EA0200"/>
      </a:accent4>
      <a:accent5>
        <a:srgbClr val="EEBF13"/>
      </a:accent5>
      <a:accent6>
        <a:srgbClr val="AC1C6D"/>
      </a:accent6>
      <a:hlink>
        <a:srgbClr val="0055A3"/>
      </a:hlink>
      <a:folHlink>
        <a:srgbClr val="954F72"/>
      </a:folHlink>
    </a:clrScheme>
    <a:fontScheme name="SRC 2022">
      <a:majorFont>
        <a:latin typeface="Georgia"/>
        <a:ea typeface=""/>
        <a:cs typeface=""/>
      </a:majorFont>
      <a:minorFont>
        <a:latin typeface="Abadi M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RC-PPT-Template-2023-White.potx" id="{9185F1A4-FB9B-4ECE-BA4A-BB92E36D448A}" vid="{F375DEFA-4290-42A3-A69C-6CDA5D898D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SRC-PPT-Template-2023-White</Template>
  <TotalTime>0</TotalTime>
  <Words>696</Words>
  <Application>Microsoft Office PowerPoint</Application>
  <PresentationFormat>Widescreen</PresentationFormat>
  <Paragraphs>94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Georgia</vt:lpstr>
      <vt:lpstr>Gill Sans MT</vt:lpstr>
      <vt:lpstr>Ink Free</vt:lpstr>
      <vt:lpstr>SRC 2023: White with gradient blue logo</vt:lpstr>
      <vt:lpstr>TECHCON 2025 Presentation Sample Slides Presenter Name followed by additional Authors University Presenter email address</vt:lpstr>
      <vt:lpstr>How will you present during TECHCON?</vt:lpstr>
      <vt:lpstr>Presentation Room Example</vt:lpstr>
      <vt:lpstr>How long will you present during TECHCON? </vt:lpstr>
      <vt:lpstr>What content should you present during TECHCON?</vt:lpstr>
      <vt:lpstr>Include Your Research Motivation</vt:lpstr>
      <vt:lpstr>Include Technology Transfer Accomplishments</vt:lpstr>
      <vt:lpstr>What presentation design skills are important?</vt:lpstr>
      <vt:lpstr>What are some best practices for fonts?</vt:lpstr>
      <vt:lpstr>Do not read your presentation.  Address your audience directly to make a great impression!</vt:lpstr>
      <vt:lpstr>Mac Users—Special Notice</vt:lpstr>
      <vt:lpstr>SRC Logo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2024-05-09T20:37:33Z</dcterms:created>
  <dcterms:modified xsi:type="dcterms:W3CDTF">2025-08-12T17:04:08Z</dcterms:modified>
</cp:coreProperties>
</file>