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2.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2.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9" r:id="rId5"/>
    <p:sldMasterId id="2147483730" r:id="rId6"/>
    <p:sldMasterId id="2147483786" r:id="rId7"/>
  </p:sldMasterIdLst>
  <p:notesMasterIdLst>
    <p:notesMasterId r:id="rId48"/>
  </p:notesMasterIdLst>
  <p:handoutMasterIdLst>
    <p:handoutMasterId r:id="rId49"/>
  </p:handoutMasterIdLst>
  <p:sldIdLst>
    <p:sldId id="2147473440" r:id="rId8"/>
    <p:sldId id="2135714859" r:id="rId9"/>
    <p:sldId id="2135714794" r:id="rId10"/>
    <p:sldId id="2135714867" r:id="rId11"/>
    <p:sldId id="2135714866" r:id="rId12"/>
    <p:sldId id="2135714821" r:id="rId13"/>
    <p:sldId id="2135714849" r:id="rId14"/>
    <p:sldId id="2135714827" r:id="rId15"/>
    <p:sldId id="2135714826" r:id="rId16"/>
    <p:sldId id="2135714840" r:id="rId17"/>
    <p:sldId id="2135714822" r:id="rId18"/>
    <p:sldId id="2135714832" r:id="rId19"/>
    <p:sldId id="2135714848" r:id="rId20"/>
    <p:sldId id="2135714831" r:id="rId21"/>
    <p:sldId id="2135714850" r:id="rId22"/>
    <p:sldId id="2135714833" r:id="rId23"/>
    <p:sldId id="2135714837" r:id="rId24"/>
    <p:sldId id="2135714836" r:id="rId25"/>
    <p:sldId id="2135714841" r:id="rId26"/>
    <p:sldId id="2135714842" r:id="rId27"/>
    <p:sldId id="2135714843" r:id="rId28"/>
    <p:sldId id="2135714844" r:id="rId29"/>
    <p:sldId id="2135714845" r:id="rId30"/>
    <p:sldId id="2135714846" r:id="rId31"/>
    <p:sldId id="2135714851" r:id="rId32"/>
    <p:sldId id="2135714852" r:id="rId33"/>
    <p:sldId id="2135714847" r:id="rId34"/>
    <p:sldId id="2135714865" r:id="rId35"/>
    <p:sldId id="2135714854" r:id="rId36"/>
    <p:sldId id="2135714855" r:id="rId37"/>
    <p:sldId id="2135714856" r:id="rId38"/>
    <p:sldId id="2135714838" r:id="rId39"/>
    <p:sldId id="2135714839" r:id="rId40"/>
    <p:sldId id="2135714861" r:id="rId41"/>
    <p:sldId id="2135714863" r:id="rId42"/>
    <p:sldId id="2135714835" r:id="rId43"/>
    <p:sldId id="2135714862" r:id="rId44"/>
    <p:sldId id="2135714857" r:id="rId45"/>
    <p:sldId id="2135714864" r:id="rId46"/>
    <p:sldId id="2135714860" r:id="rId47"/>
  </p:sldIdLst>
  <p:sldSz cx="12192000" cy="6858000"/>
  <p:notesSz cx="6858000" cy="9144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796612-05C8-192E-A47E-EEB1427A545E}" name="Krishnamoorthy, Veena" initials="VK" userId="S::veena.krishnamoorthy@cuanschutz.edu::f7cedac4-b092-4794-83bb-a65b5d58ed98" providerId="AD"/>
  <p188:author id="{F84FA867-66B4-932F-31FC-0175411D8475}" name="Garbe, Christopher" initials="CG" userId="S::christopher.garbe@cuanschutz.edu::d6fa943e-0f98-42c8-b04f-7f3b5b914744" providerId="AD"/>
  <p188:author id="{5A927F8F-5E61-158F-5AF6-16A12BB28779}" name="Molk, Doreen" initials="MD" userId="S::doreen.molk@cuanschutz.edu::adc79117-7c06-44e3-ba1b-f7ccb96c3ffe" providerId="AD"/>
  <p188:author id="{E6F72BA6-61A5-E0EC-EA35-A8C5A595C8F4}" name="Cao, Phoebe" initials="CP" userId="S::phoebe.cao@cuanschutz.edu::d8456880-817a-4c15-a8ac-b668823fb4cf" providerId="AD"/>
  <p188:author id="{470333C7-1CD8-9E6D-C663-B26021D78AF0}" name="Rech, Jane" initials="RJ" userId="S::jane.rech@cuanschutz.edu::54d9fe1f-7e03-488f-8b18-39a72df5fc00" providerId="AD"/>
  <p188:author id="{649FE1C9-2784-9F0C-6524-0A8AFB692638}" name="Lapp, Toni" initials="LT" userId="S::toni.lapp@cuanschutz.edu::2dad7190-72e3-4359-bcf4-1cc74d83538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BF71"/>
    <a:srgbClr val="084DA0"/>
    <a:srgbClr val="CBB379"/>
    <a:srgbClr val="5F6368"/>
    <a:srgbClr val="B49546"/>
    <a:srgbClr val="BFC2C9"/>
    <a:srgbClr val="808184"/>
    <a:srgbClr val="DECFAA"/>
    <a:srgbClr val="262625"/>
    <a:srgbClr val="7DE5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26" autoAdjust="0"/>
    <p:restoredTop sz="94660"/>
  </p:normalViewPr>
  <p:slideViewPr>
    <p:cSldViewPr snapToGrid="0">
      <p:cViewPr>
        <p:scale>
          <a:sx n="70" d="100"/>
          <a:sy n="70" d="100"/>
        </p:scale>
        <p:origin x="488" y="14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tags" Target="tags/tag1.xml"/><Relationship Id="rId55"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53EBD-2868-854D-B7E4-FEB3D2B729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00E9156-2865-E34D-B5BE-6030F5B6488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349C0C-E19E-2A41-9ADF-2987DE64CDD3}" type="datetimeFigureOut">
              <a:rPr lang="en-US" smtClean="0"/>
              <a:t>7/10/2026</a:t>
            </a:fld>
            <a:endParaRPr lang="en-US"/>
          </a:p>
        </p:txBody>
      </p:sp>
      <p:sp>
        <p:nvSpPr>
          <p:cNvPr id="4" name="Footer Placeholder 3">
            <a:extLst>
              <a:ext uri="{FF2B5EF4-FFF2-40B4-BE49-F238E27FC236}">
                <a16:creationId xmlns:a16="http://schemas.microsoft.com/office/drawing/2014/main" id="{A4F48FF2-80CA-5040-A76B-E7E8773EE7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6E9548-A76A-A44A-B5A6-B38389EF447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86A50A9-82D1-EE42-A9BF-9F5047B5286C}" type="slidenum">
              <a:rPr lang="en-US" smtClean="0"/>
              <a:t>‹#›</a:t>
            </a:fld>
            <a:endParaRPr lang="en-US"/>
          </a:p>
        </p:txBody>
      </p:sp>
    </p:spTree>
    <p:extLst>
      <p:ext uri="{BB962C8B-B14F-4D97-AF65-F5344CB8AC3E}">
        <p14:creationId xmlns:p14="http://schemas.microsoft.com/office/powerpoint/2010/main" val="2911884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AE1E33-D903-42F5-918E-4EEA31BDA9DA}" type="datetimeFigureOut">
              <a:rPr lang="en-US" smtClean="0"/>
              <a:t>7/10/2026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39F632-0407-4C0A-BE8F-CDAC807460C6}" type="slidenum">
              <a:rPr lang="en-US" smtClean="0"/>
              <a:t>‹#›</a:t>
            </a:fld>
            <a:endParaRPr lang="en-US"/>
          </a:p>
        </p:txBody>
      </p:sp>
    </p:spTree>
    <p:extLst>
      <p:ext uri="{BB962C8B-B14F-4D97-AF65-F5344CB8AC3E}">
        <p14:creationId xmlns:p14="http://schemas.microsoft.com/office/powerpoint/2010/main" val="1267063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39F632-0407-4C0A-BE8F-CDAC807460C6}" type="slidenum">
              <a:rPr lang="en-US" smtClean="0"/>
              <a:t>16</a:t>
            </a:fld>
            <a:endParaRPr lang="en-US"/>
          </a:p>
        </p:txBody>
      </p:sp>
    </p:spTree>
    <p:extLst>
      <p:ext uri="{BB962C8B-B14F-4D97-AF65-F5344CB8AC3E}">
        <p14:creationId xmlns:p14="http://schemas.microsoft.com/office/powerpoint/2010/main" val="170269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39F632-0407-4C0A-BE8F-CDAC807460C6}" type="slidenum">
              <a:rPr lang="en-US" smtClean="0"/>
              <a:t>33</a:t>
            </a:fld>
            <a:endParaRPr lang="en-US"/>
          </a:p>
        </p:txBody>
      </p:sp>
    </p:spTree>
    <p:extLst>
      <p:ext uri="{BB962C8B-B14F-4D97-AF65-F5344CB8AC3E}">
        <p14:creationId xmlns:p14="http://schemas.microsoft.com/office/powerpoint/2010/main" val="37062677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xml"/><Relationship Id="rId1" Type="http://schemas.openxmlformats.org/officeDocument/2006/relationships/vmlDrawing" Target="../drawings/vmlDrawing4.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6.emf"/><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5.jpe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5.jpe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microsoft.com/office/2007/relationships/hdphoto" Target="../media/hdphoto2.wdp"/><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9.emf"/></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2.png"/><Relationship Id="rId2" Type="http://schemas.openxmlformats.org/officeDocument/2006/relationships/tags" Target="../tags/tag10.xml"/><Relationship Id="rId1" Type="http://schemas.openxmlformats.org/officeDocument/2006/relationships/vmlDrawing" Target="../drawings/vmlDrawing9.vml"/><Relationship Id="rId6" Type="http://schemas.openxmlformats.org/officeDocument/2006/relationships/image" Target="../media/image11.jpe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2.png"/><Relationship Id="rId2" Type="http://schemas.openxmlformats.org/officeDocument/2006/relationships/tags" Target="../tags/tag11.xml"/><Relationship Id="rId1" Type="http://schemas.openxmlformats.org/officeDocument/2006/relationships/vmlDrawing" Target="../drawings/vmlDrawing10.vml"/><Relationship Id="rId6" Type="http://schemas.openxmlformats.org/officeDocument/2006/relationships/image" Target="../media/image13.jpe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2.png"/><Relationship Id="rId2" Type="http://schemas.openxmlformats.org/officeDocument/2006/relationships/tags" Target="../tags/tag12.xml"/><Relationship Id="rId1" Type="http://schemas.openxmlformats.org/officeDocument/2006/relationships/vmlDrawing" Target="../drawings/vmlDrawing11.vml"/><Relationship Id="rId6" Type="http://schemas.openxmlformats.org/officeDocument/2006/relationships/image" Target="../media/image14.jpe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3.xml"/><Relationship Id="rId1" Type="http://schemas.openxmlformats.org/officeDocument/2006/relationships/vmlDrawing" Target="../drawings/vmlDrawing12.vml"/><Relationship Id="rId6" Type="http://schemas.openxmlformats.org/officeDocument/2006/relationships/image" Target="../media/image15.emf"/><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Master" Target="../slideMasters/slideMaster3.xml"/><Relationship Id="rId6" Type="http://schemas.openxmlformats.org/officeDocument/2006/relationships/image" Target="../media/image19.emf"/><Relationship Id="rId5" Type="http://schemas.openxmlformats.org/officeDocument/2006/relationships/image" Target="../media/image18.png"/><Relationship Id="rId4" Type="http://schemas.openxmlformats.org/officeDocument/2006/relationships/image" Target="../media/image6.emf"/></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xml"/><Relationship Id="rId1" Type="http://schemas.openxmlformats.org/officeDocument/2006/relationships/vmlDrawing" Target="../drawings/vmlDrawing13.vml"/><Relationship Id="rId6" Type="http://schemas.openxmlformats.org/officeDocument/2006/relationships/image" Target="../media/image15.emf"/><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5.xml"/><Relationship Id="rId1" Type="http://schemas.openxmlformats.org/officeDocument/2006/relationships/vmlDrawing" Target="../drawings/vmlDrawing14.vml"/><Relationship Id="rId6" Type="http://schemas.openxmlformats.org/officeDocument/2006/relationships/image" Target="../media/image15.emf"/><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6.xml"/><Relationship Id="rId1" Type="http://schemas.openxmlformats.org/officeDocument/2006/relationships/vmlDrawing" Target="../drawings/vmlDrawing15.vml"/><Relationship Id="rId6" Type="http://schemas.openxmlformats.org/officeDocument/2006/relationships/image" Target="../media/image15.emf"/><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7.xml"/><Relationship Id="rId1" Type="http://schemas.openxmlformats.org/officeDocument/2006/relationships/vmlDrawing" Target="../drawings/vmlDrawing16.vml"/><Relationship Id="rId6" Type="http://schemas.openxmlformats.org/officeDocument/2006/relationships/image" Target="../media/image15.emf"/><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9.xml"/><Relationship Id="rId1" Type="http://schemas.openxmlformats.org/officeDocument/2006/relationships/vmlDrawing" Target="../drawings/vmlDrawing18.v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userDrawn="1">
            <p:custDataLst>
              <p:tags r:id="rId2"/>
            </p:custDataLst>
            <p:extLst>
              <p:ext uri="{D42A27DB-BD31-4B8C-83A1-F6EECF244321}">
                <p14:modId xmlns:p14="http://schemas.microsoft.com/office/powerpoint/2010/main" val="35786965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91" name="think-cell Slide" r:id="rId4" imgW="421" imgH="423" progId="TCLayout.ActiveDocument.1">
                  <p:embed/>
                </p:oleObj>
              </mc:Choice>
              <mc:Fallback>
                <p:oleObj name="think-cell Slide" r:id="rId4" imgW="421" imgH="423"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455CECB-EE61-1945-6892-82BA69AB5EBE}"/>
              </a:ext>
            </a:extLst>
          </p:cNvPr>
          <p:cNvSpPr>
            <a:spLocks noGrp="1"/>
          </p:cNvSpPr>
          <p:nvPr>
            <p:ph type="ctrTitle"/>
          </p:nvPr>
        </p:nvSpPr>
        <p:spPr>
          <a:xfrm>
            <a:off x="-1" y="2010032"/>
            <a:ext cx="8542639" cy="914400"/>
          </a:xfrm>
          <a:prstGeom prst="rect">
            <a:avLst/>
          </a:prstGeom>
        </p:spPr>
        <p:txBody>
          <a:bodyPr vert="horz" anchor="b"/>
          <a:lstStyle>
            <a:lvl1pPr algn="ctr">
              <a:defRPr sz="4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9B0BA77-D58E-BD38-4A3E-23B8DCC66EDE}"/>
              </a:ext>
            </a:extLst>
          </p:cNvPr>
          <p:cNvSpPr>
            <a:spLocks noGrp="1"/>
          </p:cNvSpPr>
          <p:nvPr>
            <p:ph type="subTitle" idx="1"/>
          </p:nvPr>
        </p:nvSpPr>
        <p:spPr>
          <a:xfrm>
            <a:off x="4588476" y="2934773"/>
            <a:ext cx="3954161" cy="541595"/>
          </a:xfrm>
          <a:prstGeom prst="rect">
            <a:avLst/>
          </a:prstGeom>
        </p:spPr>
        <p:txBody>
          <a:bodyPr/>
          <a:lstStyle>
            <a:lvl1pPr marL="0" indent="0" algn="ctr">
              <a:buNone/>
              <a:defRPr sz="2000" i="1">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721193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userDrawn="1">
            <p:custDataLst>
              <p:tags r:id="rId2"/>
            </p:custDataLst>
            <p:extLst>
              <p:ext uri="{D42A27DB-BD31-4B8C-83A1-F6EECF244321}">
                <p14:modId xmlns:p14="http://schemas.microsoft.com/office/powerpoint/2010/main" val="3958781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39"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6455CECB-EE61-1945-6892-82BA69AB5EBE}"/>
              </a:ext>
            </a:extLst>
          </p:cNvPr>
          <p:cNvSpPr>
            <a:spLocks noGrp="1"/>
          </p:cNvSpPr>
          <p:nvPr>
            <p:ph type="ctrTitle"/>
          </p:nvPr>
        </p:nvSpPr>
        <p:spPr>
          <a:xfrm>
            <a:off x="-1" y="2010032"/>
            <a:ext cx="7916563" cy="914400"/>
          </a:xfrm>
          <a:prstGeom prst="rect">
            <a:avLst/>
          </a:prstGeom>
        </p:spPr>
        <p:txBody>
          <a:bodyPr vert="horz" anchor="b"/>
          <a:lstStyle>
            <a:lvl1pPr algn="ctr">
              <a:defRPr sz="4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623286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6" name="think-cell data - do not delete" hidden="1"/>
          <p:cNvGraphicFramePr>
            <a:graphicFrameLocks noChangeAspect="1"/>
          </p:cNvGraphicFramePr>
          <p:nvPr userDrawn="1">
            <p:custDataLst>
              <p:tags r:id="rId2"/>
            </p:custDataLst>
            <p:extLst>
              <p:ext uri="{D42A27DB-BD31-4B8C-83A1-F6EECF244321}">
                <p14:modId xmlns:p14="http://schemas.microsoft.com/office/powerpoint/2010/main" val="1690645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87" name="think-cell Slide" r:id="rId4" imgW="421" imgH="423" progId="TCLayout.ActiveDocument.1">
                  <p:embed/>
                </p:oleObj>
              </mc:Choice>
              <mc:Fallback>
                <p:oleObj name="think-cell Slide" r:id="rId4" imgW="421" imgH="423" progId="TCLayout.ActiveDocument.1">
                  <p:embed/>
                  <p:pic>
                    <p:nvPicPr>
                      <p:cNvPr id="6"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descr="Background pattern&#10;&#10;Description automatically generated">
            <a:extLst>
              <a:ext uri="{FF2B5EF4-FFF2-40B4-BE49-F238E27FC236}">
                <a16:creationId xmlns:a16="http://schemas.microsoft.com/office/drawing/2014/main" id="{764DB8B8-15FA-BE0C-F648-97620FF8E6E7}"/>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t="-1"/>
          <a:stretch/>
        </p:blipFill>
        <p:spPr>
          <a:xfrm flipH="1">
            <a:off x="0" y="0"/>
            <a:ext cx="12192000" cy="6914045"/>
          </a:xfrm>
          <a:prstGeom prst="rect">
            <a:avLst/>
          </a:prstGeom>
        </p:spPr>
      </p:pic>
      <p:pic>
        <p:nvPicPr>
          <p:cNvPr id="8" name="Picture 7">
            <a:extLst>
              <a:ext uri="{FF2B5EF4-FFF2-40B4-BE49-F238E27FC236}">
                <a16:creationId xmlns:a16="http://schemas.microsoft.com/office/drawing/2014/main" id="{BC38E09F-0DA3-03A2-0FEE-E13D07EDF7A0}"/>
              </a:ext>
            </a:extLst>
          </p:cNvPr>
          <p:cNvPicPr>
            <a:picLocks noChangeAspect="1"/>
          </p:cNvPicPr>
          <p:nvPr userDrawn="1"/>
        </p:nvPicPr>
        <p:blipFill>
          <a:blip r:embed="rId7"/>
          <a:stretch>
            <a:fillRect/>
          </a:stretch>
        </p:blipFill>
        <p:spPr>
          <a:xfrm>
            <a:off x="480118" y="2291800"/>
            <a:ext cx="6305364" cy="1685396"/>
          </a:xfrm>
          <a:prstGeom prst="rect">
            <a:avLst/>
          </a:prstGeom>
        </p:spPr>
      </p:pic>
    </p:spTree>
    <p:extLst>
      <p:ext uri="{BB962C8B-B14F-4D97-AF65-F5344CB8AC3E}">
        <p14:creationId xmlns:p14="http://schemas.microsoft.com/office/powerpoint/2010/main" val="3290270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6" name="think-cell data - do not delete" hidden="1"/>
          <p:cNvGraphicFramePr>
            <a:graphicFrameLocks noChangeAspect="1"/>
          </p:cNvGraphicFramePr>
          <p:nvPr userDrawn="1">
            <p:custDataLst>
              <p:tags r:id="rId2"/>
            </p:custDataLst>
            <p:extLst>
              <p:ext uri="{D42A27DB-BD31-4B8C-83A1-F6EECF244321}">
                <p14:modId xmlns:p14="http://schemas.microsoft.com/office/powerpoint/2010/main" val="37241060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11" name="think-cell Slide" r:id="rId4" imgW="421" imgH="423" progId="TCLayout.ActiveDocument.1">
                  <p:embed/>
                </p:oleObj>
              </mc:Choice>
              <mc:Fallback>
                <p:oleObj name="think-cell Slide" r:id="rId4" imgW="421" imgH="423" progId="TCLayout.ActiveDocument.1">
                  <p:embed/>
                  <p:pic>
                    <p:nvPicPr>
                      <p:cNvPr id="6"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descr="Background pattern&#10;&#10;Description automatically generated">
            <a:extLst>
              <a:ext uri="{FF2B5EF4-FFF2-40B4-BE49-F238E27FC236}">
                <a16:creationId xmlns:a16="http://schemas.microsoft.com/office/drawing/2014/main" id="{764DB8B8-15FA-BE0C-F648-97620FF8E6E7}"/>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t="-1"/>
          <a:stretch/>
        </p:blipFill>
        <p:spPr>
          <a:xfrm flipH="1">
            <a:off x="0" y="0"/>
            <a:ext cx="12192000" cy="6914045"/>
          </a:xfrm>
          <a:prstGeom prst="rect">
            <a:avLst/>
          </a:prstGeom>
        </p:spPr>
      </p:pic>
    </p:spTree>
    <p:extLst>
      <p:ext uri="{BB962C8B-B14F-4D97-AF65-F5344CB8AC3E}">
        <p14:creationId xmlns:p14="http://schemas.microsoft.com/office/powerpoint/2010/main" val="3377340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6" name="think-cell data - do not delete" hidden="1"/>
          <p:cNvGraphicFramePr>
            <a:graphicFrameLocks noChangeAspect="1"/>
          </p:cNvGraphicFramePr>
          <p:nvPr userDrawn="1">
            <p:custDataLst>
              <p:tags r:id="rId2"/>
            </p:custDataLst>
            <p:extLst>
              <p:ext uri="{D42A27DB-BD31-4B8C-83A1-F6EECF244321}">
                <p14:modId xmlns:p14="http://schemas.microsoft.com/office/powerpoint/2010/main" val="26711214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35" name="think-cell Slide" r:id="rId4" imgW="421" imgH="423" progId="TCLayout.ActiveDocument.1">
                  <p:embed/>
                </p:oleObj>
              </mc:Choice>
              <mc:Fallback>
                <p:oleObj name="think-cell Slide" r:id="rId4" imgW="421" imgH="423" progId="TCLayout.ActiveDocument.1">
                  <p:embed/>
                  <p:pic>
                    <p:nvPicPr>
                      <p:cNvPr id="6"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388454D5-BD0F-8932-0513-DAEB9BB0DD54}"/>
              </a:ext>
            </a:extLst>
          </p:cNvPr>
          <p:cNvPicPr>
            <a:picLocks noChangeAspect="1"/>
          </p:cNvPicPr>
          <p:nvPr userDrawn="1"/>
        </p:nvPicPr>
        <p:blipFill>
          <a:blip r:embed="rId6" cstate="email">
            <a:duotone>
              <a:prstClr val="black"/>
              <a:schemeClr val="accent4">
                <a:tint val="45000"/>
                <a:satMod val="400000"/>
              </a:schemeClr>
            </a:duotone>
            <a:extLst>
              <a:ext uri="{BEBA8EAE-BF5A-486C-A8C5-ECC9F3942E4B}">
                <a14:imgProps xmlns:a14="http://schemas.microsoft.com/office/drawing/2010/main">
                  <a14:imgLayer r:embed="rId7">
                    <a14:imgEffect>
                      <a14:colorTemperature colorTemp="7689"/>
                    </a14:imgEffect>
                    <a14:imgEffect>
                      <a14:brightnessContrast bright="-2000"/>
                    </a14:imgEffect>
                  </a14:imgLayer>
                </a14:imgProps>
              </a:ext>
              <a:ext uri="{28A0092B-C50C-407E-A947-70E740481C1C}">
                <a14:useLocalDpi xmlns:a14="http://schemas.microsoft.com/office/drawing/2010/main"/>
              </a:ext>
            </a:extLst>
          </a:blip>
          <a:srcRect/>
          <a:stretch/>
        </p:blipFill>
        <p:spPr>
          <a:xfrm>
            <a:off x="0" y="6670"/>
            <a:ext cx="12192000" cy="6858000"/>
          </a:xfrm>
          <a:prstGeom prst="rect">
            <a:avLst/>
          </a:prstGeom>
        </p:spPr>
      </p:pic>
      <p:sp>
        <p:nvSpPr>
          <p:cNvPr id="8" name="Rectangle 7">
            <a:extLst>
              <a:ext uri="{FF2B5EF4-FFF2-40B4-BE49-F238E27FC236}">
                <a16:creationId xmlns:a16="http://schemas.microsoft.com/office/drawing/2014/main" id="{893FC56B-5222-390A-C749-E5D880586FEE}"/>
              </a:ext>
            </a:extLst>
          </p:cNvPr>
          <p:cNvSpPr/>
          <p:nvPr userDrawn="1"/>
        </p:nvSpPr>
        <p:spPr>
          <a:xfrm>
            <a:off x="2819481" y="-26765"/>
            <a:ext cx="9382545" cy="6858000"/>
          </a:xfrm>
          <a:prstGeom prst="rect">
            <a:avLst/>
          </a:prstGeom>
          <a:gradFill>
            <a:gsLst>
              <a:gs pos="99000">
                <a:schemeClr val="accent6">
                  <a:alpha val="64000"/>
                </a:schemeClr>
              </a:gs>
              <a:gs pos="0">
                <a:schemeClr val="tx1">
                  <a:alpha val="72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3FC4E1AF-9EEB-0E96-584F-60F1115B4DB2}"/>
              </a:ext>
            </a:extLst>
          </p:cNvPr>
          <p:cNvSpPr/>
          <p:nvPr userDrawn="1"/>
        </p:nvSpPr>
        <p:spPr>
          <a:xfrm>
            <a:off x="2663151" y="6670"/>
            <a:ext cx="14630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F8724D7E-518D-6880-C484-5E1E4475A036}"/>
              </a:ext>
            </a:extLst>
          </p:cNvPr>
          <p:cNvSpPr/>
          <p:nvPr userDrawn="1"/>
        </p:nvSpPr>
        <p:spPr>
          <a:xfrm>
            <a:off x="0" y="530759"/>
            <a:ext cx="8525434" cy="894007"/>
          </a:xfrm>
          <a:prstGeom prst="rect">
            <a:avLst/>
          </a:prstGeom>
          <a:solidFill>
            <a:srgbClr val="CFB8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 name="Title 1">
            <a:extLst>
              <a:ext uri="{FF2B5EF4-FFF2-40B4-BE49-F238E27FC236}">
                <a16:creationId xmlns:a16="http://schemas.microsoft.com/office/drawing/2014/main" id="{6455CECB-EE61-1945-6892-82BA69AB5EBE}"/>
              </a:ext>
            </a:extLst>
          </p:cNvPr>
          <p:cNvSpPr>
            <a:spLocks noGrp="1"/>
          </p:cNvSpPr>
          <p:nvPr>
            <p:ph type="ctrTitle"/>
          </p:nvPr>
        </p:nvSpPr>
        <p:spPr>
          <a:xfrm>
            <a:off x="0" y="530759"/>
            <a:ext cx="8542639" cy="914400"/>
          </a:xfrm>
          <a:prstGeom prst="rect">
            <a:avLst/>
          </a:prstGeom>
        </p:spPr>
        <p:txBody>
          <a:bodyPr vert="horz" anchor="b"/>
          <a:lstStyle>
            <a:lvl1pPr algn="ctr">
              <a:defRPr sz="4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344819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2F7E26-993D-BEBA-FEA9-1EC89E236FBE}"/>
              </a:ext>
            </a:extLst>
          </p:cNvPr>
          <p:cNvPicPr>
            <a:picLocks noChangeAspect="1"/>
          </p:cNvPicPr>
          <p:nvPr userDrawn="1"/>
        </p:nvPicPr>
        <p:blipFill>
          <a:blip r:embed="rId2"/>
          <a:stretch>
            <a:fillRect/>
          </a:stretch>
        </p:blipFill>
        <p:spPr>
          <a:xfrm>
            <a:off x="0" y="1454470"/>
            <a:ext cx="12192000" cy="3962400"/>
          </a:xfrm>
          <a:prstGeom prst="rect">
            <a:avLst/>
          </a:prstGeom>
        </p:spPr>
      </p:pic>
      <p:sp>
        <p:nvSpPr>
          <p:cNvPr id="11" name="Rectangle 10">
            <a:extLst>
              <a:ext uri="{FF2B5EF4-FFF2-40B4-BE49-F238E27FC236}">
                <a16:creationId xmlns:a16="http://schemas.microsoft.com/office/drawing/2014/main" id="{8499BCC8-EA20-0785-ABF7-55440702398D}"/>
              </a:ext>
            </a:extLst>
          </p:cNvPr>
          <p:cNvSpPr/>
          <p:nvPr userDrawn="1"/>
        </p:nvSpPr>
        <p:spPr>
          <a:xfrm>
            <a:off x="2809455" y="13340"/>
            <a:ext cx="9382545" cy="6858000"/>
          </a:xfrm>
          <a:prstGeom prst="rect">
            <a:avLst/>
          </a:prstGeom>
          <a:gradFill>
            <a:gsLst>
              <a:gs pos="99000">
                <a:schemeClr val="accent6">
                  <a:alpha val="64000"/>
                </a:schemeClr>
              </a:gs>
              <a:gs pos="0">
                <a:schemeClr val="tx1">
                  <a:alpha val="64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2791CB6-6CC7-2C05-37BD-8A83574D64AB}"/>
              </a:ext>
            </a:extLst>
          </p:cNvPr>
          <p:cNvSpPr/>
          <p:nvPr userDrawn="1"/>
        </p:nvSpPr>
        <p:spPr>
          <a:xfrm>
            <a:off x="2663151" y="6670"/>
            <a:ext cx="146304"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2CA8216-D9FB-9573-DB59-F34D76B6C20E}"/>
              </a:ext>
            </a:extLst>
          </p:cNvPr>
          <p:cNvPicPr>
            <a:picLocks noChangeAspect="1"/>
          </p:cNvPicPr>
          <p:nvPr userDrawn="1"/>
        </p:nvPicPr>
        <p:blipFill>
          <a:blip r:embed="rId3"/>
          <a:stretch>
            <a:fillRect/>
          </a:stretch>
        </p:blipFill>
        <p:spPr>
          <a:xfrm>
            <a:off x="7035433" y="2467138"/>
            <a:ext cx="4710699" cy="1272840"/>
          </a:xfrm>
          <a:prstGeom prst="rect">
            <a:avLst/>
          </a:prstGeom>
        </p:spPr>
      </p:pic>
      <p:sp>
        <p:nvSpPr>
          <p:cNvPr id="19" name="Rectangle 18">
            <a:extLst>
              <a:ext uri="{FF2B5EF4-FFF2-40B4-BE49-F238E27FC236}">
                <a16:creationId xmlns:a16="http://schemas.microsoft.com/office/drawing/2014/main" id="{A37E7BA1-23A9-E24F-3DB0-A1FB83EA255E}"/>
              </a:ext>
            </a:extLst>
          </p:cNvPr>
          <p:cNvSpPr/>
          <p:nvPr userDrawn="1"/>
        </p:nvSpPr>
        <p:spPr>
          <a:xfrm>
            <a:off x="6754755" y="2402419"/>
            <a:ext cx="5255580" cy="2230728"/>
          </a:xfrm>
          <a:prstGeom prst="rect">
            <a:avLst/>
          </a:prstGeom>
          <a:noFill/>
          <a:ln w="6350">
            <a:solidFill>
              <a:schemeClr val="bg1">
                <a:alpha val="2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
            <a:extLst>
              <a:ext uri="{FF2B5EF4-FFF2-40B4-BE49-F238E27FC236}">
                <a16:creationId xmlns:a16="http://schemas.microsoft.com/office/drawing/2014/main" id="{9BD6EB46-B211-2498-1F06-D8230BE84541}"/>
              </a:ext>
            </a:extLst>
          </p:cNvPr>
          <p:cNvSpPr>
            <a:spLocks noGrp="1"/>
          </p:cNvSpPr>
          <p:nvPr>
            <p:ph type="body" sz="quarter" idx="10" hasCustomPrompt="1"/>
          </p:nvPr>
        </p:nvSpPr>
        <p:spPr>
          <a:xfrm>
            <a:off x="7500727" y="4025728"/>
            <a:ext cx="4053016" cy="438150"/>
          </a:xfrm>
        </p:spPr>
        <p:txBody>
          <a:bodyPr lIns="0" tIns="0" rIns="0" bIns="0" anchor="ctr">
            <a:noAutofit/>
          </a:bodyPr>
          <a:lstStyle>
            <a:lvl1pPr marL="0" indent="0" algn="ctr">
              <a:buNone/>
              <a:defRPr sz="2400" b="1" i="0" spc="600">
                <a:solidFill>
                  <a:schemeClr val="accent4"/>
                </a:solidFill>
                <a:latin typeface="+mn-lt"/>
              </a:defRPr>
            </a:lvl1pPr>
            <a:lvl2pPr marL="457200" indent="0">
              <a:buNone/>
              <a:defRPr sz="1600" b="0" i="0">
                <a:solidFill>
                  <a:schemeClr val="bg1"/>
                </a:solidFill>
                <a:latin typeface="Helvetica Light" panose="020B0403020202020204" pitchFamily="34" charset="0"/>
              </a:defRPr>
            </a:lvl2pPr>
            <a:lvl3pPr marL="914400" indent="0">
              <a:buNone/>
              <a:defRPr sz="1400" b="0" i="0">
                <a:solidFill>
                  <a:schemeClr val="bg1"/>
                </a:solidFill>
                <a:latin typeface="Helvetica Light" panose="020B0403020202020204" pitchFamily="34" charset="0"/>
              </a:defRPr>
            </a:lvl3pPr>
            <a:lvl4pPr marL="1371600" indent="0">
              <a:buNone/>
              <a:defRPr sz="1200" b="0" i="0">
                <a:solidFill>
                  <a:schemeClr val="bg1"/>
                </a:solidFill>
                <a:latin typeface="Helvetica Light" panose="020B0403020202020204" pitchFamily="34" charset="0"/>
              </a:defRPr>
            </a:lvl4pPr>
            <a:lvl5pPr marL="1828800" indent="0">
              <a:buNone/>
              <a:defRPr sz="1200" b="0" i="0">
                <a:solidFill>
                  <a:schemeClr val="bg1"/>
                </a:solidFill>
                <a:latin typeface="Helvetica Light" panose="020B0403020202020204" pitchFamily="34" charset="0"/>
              </a:defRPr>
            </a:lvl5pPr>
          </a:lstStyle>
          <a:p>
            <a:pPr lvl="0"/>
            <a:r>
              <a:rPr lang="en-US"/>
              <a:t>HEADLINE</a:t>
            </a:r>
          </a:p>
        </p:txBody>
      </p:sp>
    </p:spTree>
    <p:extLst>
      <p:ext uri="{BB962C8B-B14F-4D97-AF65-F5344CB8AC3E}">
        <p14:creationId xmlns:p14="http://schemas.microsoft.com/office/powerpoint/2010/main" val="4180202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14" name="Picture 13" descr="A picture containing person, indoor, window&#10;&#10;Description automatically generated">
            <a:extLst>
              <a:ext uri="{FF2B5EF4-FFF2-40B4-BE49-F238E27FC236}">
                <a16:creationId xmlns:a16="http://schemas.microsoft.com/office/drawing/2014/main" id="{EA28EBC0-F7FE-0CF1-BB52-2F5EA4CAAFD7}"/>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colorTemperature colorTemp="10804"/>
                    </a14:imgEffect>
                    <a14:imgEffect>
                      <a14:saturation sat="76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8499BCC8-EA20-0785-ABF7-55440702398D}"/>
              </a:ext>
            </a:extLst>
          </p:cNvPr>
          <p:cNvSpPr/>
          <p:nvPr userDrawn="1"/>
        </p:nvSpPr>
        <p:spPr>
          <a:xfrm>
            <a:off x="2809455" y="13340"/>
            <a:ext cx="9382545" cy="6858000"/>
          </a:xfrm>
          <a:prstGeom prst="rect">
            <a:avLst/>
          </a:prstGeom>
          <a:gradFill>
            <a:gsLst>
              <a:gs pos="99000">
                <a:schemeClr val="accent6">
                  <a:alpha val="64000"/>
                </a:schemeClr>
              </a:gs>
              <a:gs pos="0">
                <a:schemeClr val="tx1">
                  <a:alpha val="64000"/>
                </a:scheme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2791CB6-6CC7-2C05-37BD-8A83574D64AB}"/>
              </a:ext>
            </a:extLst>
          </p:cNvPr>
          <p:cNvSpPr/>
          <p:nvPr userDrawn="1"/>
        </p:nvSpPr>
        <p:spPr>
          <a:xfrm>
            <a:off x="2663151" y="6670"/>
            <a:ext cx="146304"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2CA8216-D9FB-9573-DB59-F34D76B6C20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17766" y="4648557"/>
            <a:ext cx="2433965" cy="657662"/>
          </a:xfrm>
          <a:prstGeom prst="rect">
            <a:avLst/>
          </a:prstGeom>
        </p:spPr>
      </p:pic>
      <p:sp>
        <p:nvSpPr>
          <p:cNvPr id="18" name="Rectangle 17">
            <a:extLst>
              <a:ext uri="{FF2B5EF4-FFF2-40B4-BE49-F238E27FC236}">
                <a16:creationId xmlns:a16="http://schemas.microsoft.com/office/drawing/2014/main" id="{1AB6867C-92DF-C466-53B4-84FD262A3A11}"/>
              </a:ext>
            </a:extLst>
          </p:cNvPr>
          <p:cNvSpPr/>
          <p:nvPr userDrawn="1"/>
        </p:nvSpPr>
        <p:spPr>
          <a:xfrm>
            <a:off x="8337136" y="4524384"/>
            <a:ext cx="2981739" cy="1577009"/>
          </a:xfrm>
          <a:prstGeom prst="rect">
            <a:avLst/>
          </a:prstGeom>
          <a:noFill/>
          <a:ln w="6350">
            <a:solidFill>
              <a:schemeClr val="bg1">
                <a:alpha val="2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37E7BA1-23A9-E24F-3DB0-A1FB83EA255E}"/>
              </a:ext>
            </a:extLst>
          </p:cNvPr>
          <p:cNvSpPr/>
          <p:nvPr userDrawn="1"/>
        </p:nvSpPr>
        <p:spPr>
          <a:xfrm>
            <a:off x="8258303" y="4444885"/>
            <a:ext cx="3145044" cy="1746791"/>
          </a:xfrm>
          <a:prstGeom prst="rect">
            <a:avLst/>
          </a:prstGeom>
          <a:noFill/>
          <a:ln w="6350">
            <a:solidFill>
              <a:schemeClr val="bg1">
                <a:alpha val="2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BD6EB46-B211-2498-1F06-D8230BE84541}"/>
              </a:ext>
            </a:extLst>
          </p:cNvPr>
          <p:cNvSpPr>
            <a:spLocks noGrp="1"/>
          </p:cNvSpPr>
          <p:nvPr>
            <p:ph type="body" sz="quarter" idx="10" hasCustomPrompt="1"/>
          </p:nvPr>
        </p:nvSpPr>
        <p:spPr>
          <a:xfrm>
            <a:off x="8337550" y="5540341"/>
            <a:ext cx="2981325" cy="438150"/>
          </a:xfrm>
        </p:spPr>
        <p:txBody>
          <a:bodyPr lIns="0" tIns="0" rIns="0" bIns="0">
            <a:noAutofit/>
          </a:bodyPr>
          <a:lstStyle>
            <a:lvl1pPr marL="0" indent="0" algn="ctr">
              <a:buNone/>
              <a:defRPr sz="1800" b="0" i="0" spc="600">
                <a:solidFill>
                  <a:schemeClr val="accent4"/>
                </a:solidFill>
                <a:latin typeface="+mj-lt"/>
              </a:defRPr>
            </a:lvl1pPr>
            <a:lvl2pPr marL="457200" indent="0">
              <a:buNone/>
              <a:defRPr sz="1600" b="0" i="0">
                <a:solidFill>
                  <a:schemeClr val="bg1"/>
                </a:solidFill>
                <a:latin typeface="Helvetica Light" panose="020B0403020202020204" pitchFamily="34" charset="0"/>
              </a:defRPr>
            </a:lvl2pPr>
            <a:lvl3pPr marL="914400" indent="0">
              <a:buNone/>
              <a:defRPr sz="1400" b="0" i="0">
                <a:solidFill>
                  <a:schemeClr val="bg1"/>
                </a:solidFill>
                <a:latin typeface="Helvetica Light" panose="020B0403020202020204" pitchFamily="34" charset="0"/>
              </a:defRPr>
            </a:lvl3pPr>
            <a:lvl4pPr marL="1371600" indent="0">
              <a:buNone/>
              <a:defRPr sz="1200" b="0" i="0">
                <a:solidFill>
                  <a:schemeClr val="bg1"/>
                </a:solidFill>
                <a:latin typeface="Helvetica Light" panose="020B0403020202020204" pitchFamily="34" charset="0"/>
              </a:defRPr>
            </a:lvl4pPr>
            <a:lvl5pPr marL="1828800" indent="0">
              <a:buNone/>
              <a:defRPr sz="1200" b="0" i="0">
                <a:solidFill>
                  <a:schemeClr val="bg1"/>
                </a:solidFill>
                <a:latin typeface="Helvetica Light" panose="020B0403020202020204" pitchFamily="34" charset="0"/>
              </a:defRPr>
            </a:lvl5pPr>
          </a:lstStyle>
          <a:p>
            <a:pPr lvl="0"/>
            <a:r>
              <a:rPr lang="en-US"/>
              <a:t>HEADLINE</a:t>
            </a:r>
          </a:p>
        </p:txBody>
      </p:sp>
    </p:spTree>
    <p:extLst>
      <p:ext uri="{BB962C8B-B14F-4D97-AF65-F5344CB8AC3E}">
        <p14:creationId xmlns:p14="http://schemas.microsoft.com/office/powerpoint/2010/main" val="3493110229"/>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6" name="think-cell data - do not delete" hidden="1"/>
          <p:cNvGraphicFramePr>
            <a:graphicFrameLocks noChangeAspect="1"/>
          </p:cNvGraphicFramePr>
          <p:nvPr userDrawn="1">
            <p:custDataLst>
              <p:tags r:id="rId2"/>
            </p:custDataLst>
            <p:extLst>
              <p:ext uri="{D42A27DB-BD31-4B8C-83A1-F6EECF244321}">
                <p14:modId xmlns:p14="http://schemas.microsoft.com/office/powerpoint/2010/main" val="27586603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59" name="think-cell Slide" r:id="rId4" imgW="421" imgH="423" progId="TCLayout.ActiveDocument.1">
                  <p:embed/>
                </p:oleObj>
              </mc:Choice>
              <mc:Fallback>
                <p:oleObj name="think-cell Slide" r:id="rId4" imgW="421" imgH="423" progId="TCLayout.ActiveDocument.1">
                  <p:embed/>
                  <p:pic>
                    <p:nvPicPr>
                      <p:cNvPr id="6"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descr="A tall building in a city&#10;&#10;Description automatically generated">
            <a:extLst>
              <a:ext uri="{FF2B5EF4-FFF2-40B4-BE49-F238E27FC236}">
                <a16:creationId xmlns:a16="http://schemas.microsoft.com/office/drawing/2014/main" id="{DF83CFDB-866D-584A-BB61-1DD61C588C35}"/>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l="-101"/>
          <a:stretch/>
        </p:blipFill>
        <p:spPr>
          <a:xfrm>
            <a:off x="131848" y="0"/>
            <a:ext cx="12060151" cy="6858000"/>
          </a:xfrm>
          <a:prstGeom prst="rect">
            <a:avLst/>
          </a:prstGeom>
        </p:spPr>
      </p:pic>
      <p:sp>
        <p:nvSpPr>
          <p:cNvPr id="8" name="Rectangle 7">
            <a:extLst>
              <a:ext uri="{FF2B5EF4-FFF2-40B4-BE49-F238E27FC236}">
                <a16:creationId xmlns:a16="http://schemas.microsoft.com/office/drawing/2014/main" id="{48C1C290-7C3A-DF40-ACF5-3AA105F08442}"/>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 Placeholder 12">
            <a:extLst>
              <a:ext uri="{FF2B5EF4-FFF2-40B4-BE49-F238E27FC236}">
                <a16:creationId xmlns:a16="http://schemas.microsoft.com/office/drawing/2014/main" id="{61209DC4-2E36-7146-9313-FC96B03FA9CB}"/>
              </a:ext>
            </a:extLst>
          </p:cNvPr>
          <p:cNvSpPr>
            <a:spLocks noGrp="1"/>
          </p:cNvSpPr>
          <p:nvPr>
            <p:ph type="body" sz="quarter" idx="10" hasCustomPrompt="1"/>
          </p:nvPr>
        </p:nvSpPr>
        <p:spPr>
          <a:xfrm>
            <a:off x="675139" y="456830"/>
            <a:ext cx="5997575" cy="1236663"/>
          </a:xfrm>
          <a:prstGeom prst="rect">
            <a:avLst/>
          </a:prstGeom>
        </p:spPr>
        <p:txBody>
          <a:bodyPr/>
          <a:lstStyle>
            <a:lvl1pPr marL="0" indent="0">
              <a:buNone/>
              <a:defRPr sz="4000" b="1">
                <a:solidFill>
                  <a:schemeClr val="bg1"/>
                </a:solidFill>
                <a:latin typeface="Helvetica" pitchFamily="2" charset="0"/>
              </a:defRPr>
            </a:lvl1pPr>
          </a:lstStyle>
          <a:p>
            <a:pPr lvl="0"/>
            <a:r>
              <a:rPr lang="en-US"/>
              <a:t>SECTION BREAK/ TRANSITION SLIDE</a:t>
            </a:r>
          </a:p>
        </p:txBody>
      </p:sp>
      <p:pic>
        <p:nvPicPr>
          <p:cNvPr id="10" name="Picture 9">
            <a:extLst>
              <a:ext uri="{FF2B5EF4-FFF2-40B4-BE49-F238E27FC236}">
                <a16:creationId xmlns:a16="http://schemas.microsoft.com/office/drawing/2014/main" id="{D0AB827B-5E31-F275-4D2E-E43CFEFD0086}"/>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454108" y="6027832"/>
            <a:ext cx="1980215" cy="57179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74568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6" name="think-cell data - do not delete" hidden="1"/>
          <p:cNvGraphicFramePr>
            <a:graphicFrameLocks noChangeAspect="1"/>
          </p:cNvGraphicFramePr>
          <p:nvPr userDrawn="1">
            <p:custDataLst>
              <p:tags r:id="rId2"/>
            </p:custDataLst>
            <p:extLst>
              <p:ext uri="{D42A27DB-BD31-4B8C-83A1-F6EECF244321}">
                <p14:modId xmlns:p14="http://schemas.microsoft.com/office/powerpoint/2010/main" val="20096784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83" name="think-cell Slide" r:id="rId4" imgW="421" imgH="423" progId="TCLayout.ActiveDocument.1">
                  <p:embed/>
                </p:oleObj>
              </mc:Choice>
              <mc:Fallback>
                <p:oleObj name="think-cell Slide" r:id="rId4" imgW="421" imgH="423" progId="TCLayout.ActiveDocument.1">
                  <p:embed/>
                  <p:pic>
                    <p:nvPicPr>
                      <p:cNvPr id="6"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descr="A large building&#10;&#10;Description automatically generated">
            <a:extLst>
              <a:ext uri="{FF2B5EF4-FFF2-40B4-BE49-F238E27FC236}">
                <a16:creationId xmlns:a16="http://schemas.microsoft.com/office/drawing/2014/main" id="{3762F0A7-6FD3-E14B-A3CA-A2AFC5F41A47}"/>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35092" y="0"/>
            <a:ext cx="12056908" cy="6858000"/>
          </a:xfrm>
          <a:prstGeom prst="rect">
            <a:avLst/>
          </a:prstGeom>
        </p:spPr>
      </p:pic>
      <p:sp>
        <p:nvSpPr>
          <p:cNvPr id="8" name="Text Placeholder 12">
            <a:extLst>
              <a:ext uri="{FF2B5EF4-FFF2-40B4-BE49-F238E27FC236}">
                <a16:creationId xmlns:a16="http://schemas.microsoft.com/office/drawing/2014/main" id="{66A599F1-992C-6646-91DC-715705FA16C2}"/>
              </a:ext>
            </a:extLst>
          </p:cNvPr>
          <p:cNvSpPr>
            <a:spLocks noGrp="1"/>
          </p:cNvSpPr>
          <p:nvPr>
            <p:ph type="body" sz="quarter" idx="10" hasCustomPrompt="1"/>
          </p:nvPr>
        </p:nvSpPr>
        <p:spPr>
          <a:xfrm>
            <a:off x="5893901" y="3611916"/>
            <a:ext cx="5997575" cy="1236663"/>
          </a:xfrm>
          <a:prstGeom prst="rect">
            <a:avLst/>
          </a:prstGeom>
        </p:spPr>
        <p:txBody>
          <a:bodyPr/>
          <a:lstStyle>
            <a:lvl1pPr marL="0" indent="0">
              <a:buNone/>
              <a:defRPr sz="4000" b="1">
                <a:solidFill>
                  <a:schemeClr val="bg1"/>
                </a:solidFill>
                <a:effectLst>
                  <a:outerShdw blurRad="50800" dist="38100" dir="2700000" algn="tl" rotWithShape="0">
                    <a:prstClr val="black">
                      <a:alpha val="40000"/>
                    </a:prstClr>
                  </a:outerShdw>
                </a:effectLst>
                <a:latin typeface="Helvetica" pitchFamily="2" charset="0"/>
              </a:defRPr>
            </a:lvl1pPr>
          </a:lstStyle>
          <a:p>
            <a:pPr lvl="0"/>
            <a:r>
              <a:rPr lang="en-US"/>
              <a:t>SECTION BREAK/ TRANSITION SLIDE</a:t>
            </a:r>
          </a:p>
        </p:txBody>
      </p:sp>
      <p:pic>
        <p:nvPicPr>
          <p:cNvPr id="9" name="Picture 8">
            <a:extLst>
              <a:ext uri="{FF2B5EF4-FFF2-40B4-BE49-F238E27FC236}">
                <a16:creationId xmlns:a16="http://schemas.microsoft.com/office/drawing/2014/main" id="{7A45383C-41FD-98DB-03D5-A4EA9714E891}"/>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454108" y="6027832"/>
            <a:ext cx="1980215" cy="571795"/>
          </a:xfrm>
          <a:prstGeom prst="rect">
            <a:avLst/>
          </a:prstGeom>
          <a:effectLst>
            <a:outerShdw blurRad="50800" dist="38100" dir="2700000" algn="tl" rotWithShape="0">
              <a:prstClr val="black">
                <a:alpha val="40000"/>
              </a:prstClr>
            </a:outerShdw>
          </a:effectLst>
        </p:spPr>
      </p:pic>
      <p:sp>
        <p:nvSpPr>
          <p:cNvPr id="10" name="Rectangle 9">
            <a:extLst>
              <a:ext uri="{FF2B5EF4-FFF2-40B4-BE49-F238E27FC236}">
                <a16:creationId xmlns:a16="http://schemas.microsoft.com/office/drawing/2014/main" id="{48C1C290-7C3A-DF40-ACF5-3AA105F08442}"/>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8342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6" name="think-cell data - do not delete" hidden="1"/>
          <p:cNvGraphicFramePr>
            <a:graphicFrameLocks noChangeAspect="1"/>
          </p:cNvGraphicFramePr>
          <p:nvPr userDrawn="1">
            <p:custDataLst>
              <p:tags r:id="rId2"/>
            </p:custDataLst>
            <p:extLst>
              <p:ext uri="{D42A27DB-BD31-4B8C-83A1-F6EECF244321}">
                <p14:modId xmlns:p14="http://schemas.microsoft.com/office/powerpoint/2010/main" val="10211507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07" name="think-cell Slide" r:id="rId4" imgW="421" imgH="423" progId="TCLayout.ActiveDocument.1">
                  <p:embed/>
                </p:oleObj>
              </mc:Choice>
              <mc:Fallback>
                <p:oleObj name="think-cell Slide" r:id="rId4" imgW="421" imgH="423" progId="TCLayout.ActiveDocument.1">
                  <p:embed/>
                  <p:pic>
                    <p:nvPicPr>
                      <p:cNvPr id="6"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descr="A sign in front of a building&#10;&#10;Description automatically generated">
            <a:extLst>
              <a:ext uri="{FF2B5EF4-FFF2-40B4-BE49-F238E27FC236}">
                <a16:creationId xmlns:a16="http://schemas.microsoft.com/office/drawing/2014/main" id="{488A7EE0-3EE9-1B41-B9FF-7373BABDD77A}"/>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35202" y="0"/>
            <a:ext cx="12046040" cy="6858000"/>
          </a:xfrm>
          <a:prstGeom prst="rect">
            <a:avLst/>
          </a:prstGeom>
        </p:spPr>
      </p:pic>
      <p:sp>
        <p:nvSpPr>
          <p:cNvPr id="8" name="Text Placeholder 12">
            <a:extLst>
              <a:ext uri="{FF2B5EF4-FFF2-40B4-BE49-F238E27FC236}">
                <a16:creationId xmlns:a16="http://schemas.microsoft.com/office/drawing/2014/main" id="{8427CB90-B1AF-F346-BC89-EC44BBEC3DE1}"/>
              </a:ext>
            </a:extLst>
          </p:cNvPr>
          <p:cNvSpPr>
            <a:spLocks noGrp="1"/>
          </p:cNvSpPr>
          <p:nvPr>
            <p:ph type="body" sz="quarter" idx="10" hasCustomPrompt="1"/>
          </p:nvPr>
        </p:nvSpPr>
        <p:spPr>
          <a:xfrm>
            <a:off x="900613" y="532873"/>
            <a:ext cx="5997575" cy="1236663"/>
          </a:xfrm>
          <a:prstGeom prst="rect">
            <a:avLst/>
          </a:prstGeom>
        </p:spPr>
        <p:txBody>
          <a:bodyPr/>
          <a:lstStyle>
            <a:lvl1pPr marL="0" indent="0">
              <a:buNone/>
              <a:defRPr sz="4000" b="1">
                <a:solidFill>
                  <a:schemeClr val="bg1"/>
                </a:solidFill>
                <a:latin typeface="Helvetica" pitchFamily="2" charset="0"/>
              </a:defRPr>
            </a:lvl1pPr>
          </a:lstStyle>
          <a:p>
            <a:pPr lvl="0"/>
            <a:r>
              <a:rPr lang="en-US"/>
              <a:t>SECTION BREAK/ TRANSITION SLIDE</a:t>
            </a:r>
          </a:p>
        </p:txBody>
      </p:sp>
      <p:pic>
        <p:nvPicPr>
          <p:cNvPr id="9" name="Picture 8">
            <a:extLst>
              <a:ext uri="{FF2B5EF4-FFF2-40B4-BE49-F238E27FC236}">
                <a16:creationId xmlns:a16="http://schemas.microsoft.com/office/drawing/2014/main" id="{3B1222BB-82C8-45DF-2E73-B40A26926AB4}"/>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454108" y="6027832"/>
            <a:ext cx="1980215" cy="571795"/>
          </a:xfrm>
          <a:prstGeom prst="rect">
            <a:avLst/>
          </a:prstGeom>
        </p:spPr>
      </p:pic>
      <p:sp>
        <p:nvSpPr>
          <p:cNvPr id="10" name="Rectangle 9">
            <a:extLst>
              <a:ext uri="{FF2B5EF4-FFF2-40B4-BE49-F238E27FC236}">
                <a16:creationId xmlns:a16="http://schemas.microsoft.com/office/drawing/2014/main" id="{48C1C290-7C3A-DF40-ACF5-3AA105F08442}"/>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2707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769224" y="2888217"/>
            <a:ext cx="7136264" cy="1088230"/>
          </a:xfrm>
        </p:spPr>
        <p:txBody>
          <a:bodyPr lIns="0" tIns="0" rIns="0" bIns="0">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Body copy goes here</a:t>
            </a:r>
          </a:p>
        </p:txBody>
      </p:sp>
      <p:sp>
        <p:nvSpPr>
          <p:cNvPr id="8" name="Rectangle 7">
            <a:extLst>
              <a:ext uri="{FF2B5EF4-FFF2-40B4-BE49-F238E27FC236}">
                <a16:creationId xmlns:a16="http://schemas.microsoft.com/office/drawing/2014/main" id="{B5BEF8FA-368D-F7A6-8DBD-D389FB5C3C55}"/>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DAC95CC0-04D6-3DBF-0C1A-308AB4FB1A7A}"/>
              </a:ext>
            </a:extLst>
          </p:cNvPr>
          <p:cNvSpPr>
            <a:spLocks noGrp="1"/>
          </p:cNvSpPr>
          <p:nvPr>
            <p:ph type="pic" sz="quarter" idx="13"/>
          </p:nvPr>
        </p:nvSpPr>
        <p:spPr>
          <a:xfrm>
            <a:off x="142240" y="0"/>
            <a:ext cx="12049760" cy="2503488"/>
          </a:xfrm>
        </p:spPr>
        <p:txBody>
          <a:bodyPr/>
          <a:lstStyle/>
          <a:p>
            <a:endParaRPr lang="en-US"/>
          </a:p>
        </p:txBody>
      </p:sp>
      <p:sp>
        <p:nvSpPr>
          <p:cNvPr id="2" name="Title 1"/>
          <p:cNvSpPr>
            <a:spLocks noGrp="1"/>
          </p:cNvSpPr>
          <p:nvPr>
            <p:ph type="ctrTitle" hasCustomPrompt="1"/>
          </p:nvPr>
        </p:nvSpPr>
        <p:spPr>
          <a:xfrm>
            <a:off x="798512" y="773075"/>
            <a:ext cx="7482840" cy="1088459"/>
          </a:xfrm>
        </p:spPr>
        <p:txBody>
          <a:bodyPr lIns="0" tIns="0" rIns="0" bIns="0" anchor="ctr" anchorCtr="0">
            <a:noAutofit/>
          </a:bodyPr>
          <a:lstStyle>
            <a:lvl1pPr algn="l">
              <a:defRPr sz="6000" b="1"/>
            </a:lvl1pPr>
          </a:lstStyle>
          <a:p>
            <a:r>
              <a:rPr lang="en-US"/>
              <a:t>HEADLINE</a:t>
            </a:r>
          </a:p>
        </p:txBody>
      </p:sp>
      <p:sp>
        <p:nvSpPr>
          <p:cNvPr id="19" name="Text Placeholder 18">
            <a:extLst>
              <a:ext uri="{FF2B5EF4-FFF2-40B4-BE49-F238E27FC236}">
                <a16:creationId xmlns:a16="http://schemas.microsoft.com/office/drawing/2014/main" id="{B952380F-620F-8F81-3059-CD8D16B291AE}"/>
              </a:ext>
            </a:extLst>
          </p:cNvPr>
          <p:cNvSpPr>
            <a:spLocks noGrp="1"/>
          </p:cNvSpPr>
          <p:nvPr>
            <p:ph type="body" sz="quarter" idx="14" hasCustomPrompt="1"/>
          </p:nvPr>
        </p:nvSpPr>
        <p:spPr>
          <a:xfrm>
            <a:off x="798512" y="2887664"/>
            <a:ext cx="3621087" cy="1088230"/>
          </a:xfrm>
        </p:spPr>
        <p:txBody>
          <a:bodyPr lIns="0" tIns="0" rIns="0" bIns="0"/>
          <a:lstStyle>
            <a:lvl1pPr marL="0" indent="0">
              <a:buNone/>
              <a:defRPr b="1" i="0">
                <a:solidFill>
                  <a:schemeClr val="accent4"/>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HEAD</a:t>
            </a:r>
          </a:p>
        </p:txBody>
      </p:sp>
      <p:sp>
        <p:nvSpPr>
          <p:cNvPr id="20" name="Text Placeholder 18">
            <a:extLst>
              <a:ext uri="{FF2B5EF4-FFF2-40B4-BE49-F238E27FC236}">
                <a16:creationId xmlns:a16="http://schemas.microsoft.com/office/drawing/2014/main" id="{C1CF5436-9326-B753-4D34-6ADF4D19B02A}"/>
              </a:ext>
            </a:extLst>
          </p:cNvPr>
          <p:cNvSpPr>
            <a:spLocks noGrp="1"/>
          </p:cNvSpPr>
          <p:nvPr>
            <p:ph type="body" sz="quarter" idx="15" hasCustomPrompt="1"/>
          </p:nvPr>
        </p:nvSpPr>
        <p:spPr>
          <a:xfrm>
            <a:off x="798512" y="4394622"/>
            <a:ext cx="3621087" cy="1088230"/>
          </a:xfrm>
        </p:spPr>
        <p:txBody>
          <a:bodyPr lIns="0" tIns="0" rIns="0" bIns="0"/>
          <a:lstStyle>
            <a:lvl1pPr marL="0" indent="0">
              <a:buNone/>
              <a:defRPr b="1" i="0">
                <a:solidFill>
                  <a:schemeClr val="accent4"/>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SUB HEAD</a:t>
            </a:r>
          </a:p>
        </p:txBody>
      </p:sp>
      <p:sp>
        <p:nvSpPr>
          <p:cNvPr id="23" name="Text Placeholder 22">
            <a:extLst>
              <a:ext uri="{FF2B5EF4-FFF2-40B4-BE49-F238E27FC236}">
                <a16:creationId xmlns:a16="http://schemas.microsoft.com/office/drawing/2014/main" id="{C007B7F2-97DE-7CE5-68AE-A12FAA7319B8}"/>
              </a:ext>
            </a:extLst>
          </p:cNvPr>
          <p:cNvSpPr>
            <a:spLocks noGrp="1"/>
          </p:cNvSpPr>
          <p:nvPr>
            <p:ph type="body" sz="quarter" idx="16" hasCustomPrompt="1"/>
          </p:nvPr>
        </p:nvSpPr>
        <p:spPr>
          <a:xfrm>
            <a:off x="4769224" y="4394622"/>
            <a:ext cx="7011225" cy="1088230"/>
          </a:xfrm>
        </p:spPr>
        <p:txBody>
          <a:bodyPr lIns="0" tIns="0" rIns="0" bIns="0">
            <a:noAutofit/>
          </a:bodyPr>
          <a:lstStyle>
            <a:lvl1pPr marL="0" indent="0">
              <a:buNone/>
              <a:defRPr sz="2000"/>
            </a:lvl1pPr>
          </a:lstStyle>
          <a:p>
            <a:r>
              <a:rPr lang="en-US"/>
              <a:t>Body copy goes here</a:t>
            </a:r>
          </a:p>
        </p:txBody>
      </p:sp>
      <p:pic>
        <p:nvPicPr>
          <p:cNvPr id="11" name="Picture 10">
            <a:extLst>
              <a:ext uri="{FF2B5EF4-FFF2-40B4-BE49-F238E27FC236}">
                <a16:creationId xmlns:a16="http://schemas.microsoft.com/office/drawing/2014/main" id="{34F0F7D7-EF89-111E-0C3A-12F704322C5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503408" y="6232902"/>
            <a:ext cx="1402080" cy="378845"/>
          </a:xfrm>
          <a:prstGeom prst="rect">
            <a:avLst/>
          </a:prstGeom>
        </p:spPr>
      </p:pic>
      <p:sp>
        <p:nvSpPr>
          <p:cNvPr id="12" name="TextBox 11">
            <a:extLst>
              <a:ext uri="{FF2B5EF4-FFF2-40B4-BE49-F238E27FC236}">
                <a16:creationId xmlns:a16="http://schemas.microsoft.com/office/drawing/2014/main" id="{093B2626-C645-1DF3-47CC-BCE6315E2BD9}"/>
              </a:ext>
            </a:extLst>
          </p:cNvPr>
          <p:cNvSpPr txBox="1"/>
          <p:nvPr userDrawn="1"/>
        </p:nvSpPr>
        <p:spPr>
          <a:xfrm>
            <a:off x="9959437" y="6226845"/>
            <a:ext cx="365760" cy="365760"/>
          </a:xfrm>
          <a:prstGeom prst="rect">
            <a:avLst/>
          </a:prstGeom>
          <a:noFill/>
          <a:ln w="6350">
            <a:noFill/>
          </a:ln>
        </p:spPr>
        <p:txBody>
          <a:bodyPr wrap="square" lIns="91440" tIns="91440" rIns="91440" bIns="91440" rtlCol="0" anchor="ctr" anchorCtr="1">
            <a:noAutofit/>
          </a:bodyPr>
          <a:lstStyle/>
          <a:p>
            <a:pPr algn="ctr"/>
            <a:fld id="{53019F72-BEF8-304E-97B4-EA8E918A2104}" type="slidenum">
              <a:rPr lang="en-US" sz="1050" smtClean="0">
                <a:solidFill>
                  <a:schemeClr val="accent6"/>
                </a:solidFill>
              </a:rPr>
              <a:pPr algn="ctr"/>
              <a:t>‹#›</a:t>
            </a:fld>
            <a:r>
              <a:rPr lang="en-US" sz="1200"/>
              <a:t> </a:t>
            </a:r>
            <a:endParaRPr lang="en-US"/>
          </a:p>
        </p:txBody>
      </p:sp>
      <p:cxnSp>
        <p:nvCxnSpPr>
          <p:cNvPr id="13" name="Straight Connector 12">
            <a:extLst>
              <a:ext uri="{FF2B5EF4-FFF2-40B4-BE49-F238E27FC236}">
                <a16:creationId xmlns:a16="http://schemas.microsoft.com/office/drawing/2014/main" id="{239B19A3-370B-E04D-A656-BC6E4E0169DF}"/>
              </a:ext>
            </a:extLst>
          </p:cNvPr>
          <p:cNvCxnSpPr>
            <a:cxnSpLocks/>
          </p:cNvCxnSpPr>
          <p:nvPr userDrawn="1"/>
        </p:nvCxnSpPr>
        <p:spPr>
          <a:xfrm>
            <a:off x="10365843" y="6187190"/>
            <a:ext cx="0" cy="44818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750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6" name="think-cell data - do not delete" hidden="1"/>
          <p:cNvGraphicFramePr>
            <a:graphicFrameLocks noChangeAspect="1"/>
          </p:cNvGraphicFramePr>
          <p:nvPr userDrawn="1">
            <p:custDataLst>
              <p:tags r:id="rId2"/>
            </p:custDataLst>
            <p:extLst>
              <p:ext uri="{D42A27DB-BD31-4B8C-83A1-F6EECF244321}">
                <p14:modId xmlns:p14="http://schemas.microsoft.com/office/powerpoint/2010/main" val="4751155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31" name="think-cell Slide" r:id="rId4" imgW="421" imgH="423" progId="TCLayout.ActiveDocument.1">
                  <p:embed/>
                </p:oleObj>
              </mc:Choice>
              <mc:Fallback>
                <p:oleObj name="think-cell Slide" r:id="rId4" imgW="421" imgH="423" progId="TCLayout.ActiveDocument.1">
                  <p:embed/>
                  <p:pic>
                    <p:nvPicPr>
                      <p:cNvPr id="6"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A9825171-EC91-6AC8-876B-4D8F266BB2FA}"/>
              </a:ext>
            </a:extLst>
          </p:cNvPr>
          <p:cNvSpPr/>
          <p:nvPr userDrawn="1"/>
        </p:nvSpPr>
        <p:spPr>
          <a:xfrm>
            <a:off x="142240" y="0"/>
            <a:ext cx="12049760" cy="2503488"/>
          </a:xfrm>
          <a:prstGeom prst="rect">
            <a:avLst/>
          </a:prstGeom>
          <a:gradFill flip="none" rotWithShape="1">
            <a:gsLst>
              <a:gs pos="0">
                <a:schemeClr val="accent6">
                  <a:alpha val="88000"/>
                </a:schemeClr>
              </a:gs>
              <a:gs pos="100000">
                <a:schemeClr val="tx1">
                  <a:alpha val="88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B5BEF8FA-368D-F7A6-8DBD-D389FB5C3C55}"/>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4F0F7D7-EF89-111E-0C3A-12F704322C5E}"/>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503408" y="6232902"/>
            <a:ext cx="1402080" cy="378845"/>
          </a:xfrm>
          <a:prstGeom prst="rect">
            <a:avLst/>
          </a:prstGeom>
        </p:spPr>
      </p:pic>
      <p:sp>
        <p:nvSpPr>
          <p:cNvPr id="10" name="TextBox 9">
            <a:extLst>
              <a:ext uri="{FF2B5EF4-FFF2-40B4-BE49-F238E27FC236}">
                <a16:creationId xmlns:a16="http://schemas.microsoft.com/office/drawing/2014/main" id="{093B2626-C645-1DF3-47CC-BCE6315E2BD9}"/>
              </a:ext>
            </a:extLst>
          </p:cNvPr>
          <p:cNvSpPr txBox="1"/>
          <p:nvPr userDrawn="1"/>
        </p:nvSpPr>
        <p:spPr>
          <a:xfrm>
            <a:off x="9959437" y="6226845"/>
            <a:ext cx="365760" cy="365760"/>
          </a:xfrm>
          <a:prstGeom prst="rect">
            <a:avLst/>
          </a:prstGeom>
          <a:noFill/>
          <a:ln w="6350">
            <a:noFill/>
          </a:ln>
        </p:spPr>
        <p:txBody>
          <a:bodyPr wrap="square" lIns="91440" tIns="91440" rIns="91440" bIns="91440" rtlCol="0" anchor="ctr" anchorCtr="1">
            <a:noAutofit/>
          </a:bodyPr>
          <a:lstStyle/>
          <a:p>
            <a:pPr algn="ctr"/>
            <a:fld id="{53019F72-BEF8-304E-97B4-EA8E918A2104}" type="slidenum">
              <a:rPr lang="en-US" sz="1050" smtClean="0">
                <a:solidFill>
                  <a:schemeClr val="accent6"/>
                </a:solidFill>
              </a:rPr>
              <a:pPr algn="ctr"/>
              <a:t>‹#›</a:t>
            </a:fld>
            <a:r>
              <a:rPr lang="en-US" sz="1200"/>
              <a:t> </a:t>
            </a:r>
            <a:endParaRPr lang="en-US"/>
          </a:p>
        </p:txBody>
      </p:sp>
      <p:cxnSp>
        <p:nvCxnSpPr>
          <p:cNvPr id="11" name="Straight Connector 10">
            <a:extLst>
              <a:ext uri="{FF2B5EF4-FFF2-40B4-BE49-F238E27FC236}">
                <a16:creationId xmlns:a16="http://schemas.microsoft.com/office/drawing/2014/main" id="{239B19A3-370B-E04D-A656-BC6E4E0169DF}"/>
              </a:ext>
            </a:extLst>
          </p:cNvPr>
          <p:cNvCxnSpPr>
            <a:cxnSpLocks/>
          </p:cNvCxnSpPr>
          <p:nvPr userDrawn="1"/>
        </p:nvCxnSpPr>
        <p:spPr>
          <a:xfrm>
            <a:off x="10365843" y="6187190"/>
            <a:ext cx="0" cy="44818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0621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0565C52-2A14-5D8E-0183-A797E8F133C9}"/>
              </a:ext>
            </a:extLst>
          </p:cNvPr>
          <p:cNvSpPr/>
          <p:nvPr userDrawn="1"/>
        </p:nvSpPr>
        <p:spPr>
          <a:xfrm>
            <a:off x="8472440" y="0"/>
            <a:ext cx="3719560" cy="6858000"/>
          </a:xfrm>
          <a:prstGeom prst="rect">
            <a:avLst/>
          </a:prstGeom>
          <a:gradFill flip="none" rotWithShape="1">
            <a:gsLst>
              <a:gs pos="0">
                <a:schemeClr val="accent6"/>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5BEF8FA-368D-F7A6-8DBD-D389FB5C3C55}"/>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798576" y="625098"/>
            <a:ext cx="7482840" cy="1088459"/>
          </a:xfrm>
        </p:spPr>
        <p:txBody>
          <a:bodyPr lIns="0" tIns="0" rIns="0" bIns="0" anchor="ctr" anchorCtr="0">
            <a:noAutofit/>
          </a:bodyPr>
          <a:lstStyle>
            <a:lvl1pPr algn="l">
              <a:defRPr sz="6000" b="1">
                <a:solidFill>
                  <a:schemeClr val="accent4"/>
                </a:solidFill>
              </a:defRPr>
            </a:lvl1pPr>
          </a:lstStyle>
          <a:p>
            <a:r>
              <a:rPr lang="en-US"/>
              <a:t>HEADLINE</a:t>
            </a:r>
          </a:p>
        </p:txBody>
      </p:sp>
      <p:sp>
        <p:nvSpPr>
          <p:cNvPr id="3" name="Subtitle 2"/>
          <p:cNvSpPr>
            <a:spLocks noGrp="1"/>
          </p:cNvSpPr>
          <p:nvPr>
            <p:ph type="subTitle" idx="1"/>
          </p:nvPr>
        </p:nvSpPr>
        <p:spPr>
          <a:xfrm>
            <a:off x="760476" y="2062731"/>
            <a:ext cx="10805160" cy="2339974"/>
          </a:xfrm>
        </p:spPr>
        <p:txBody>
          <a:bodyPr lIns="0" tIns="0" rIns="0" bIns="0">
            <a:no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6B732A8E-47CE-507D-6B49-D80A7FFC521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503408" y="6232902"/>
            <a:ext cx="1402080" cy="378845"/>
          </a:xfrm>
          <a:prstGeom prst="rect">
            <a:avLst/>
          </a:prstGeom>
        </p:spPr>
      </p:pic>
    </p:spTree>
    <p:extLst>
      <p:ext uri="{BB962C8B-B14F-4D97-AF65-F5344CB8AC3E}">
        <p14:creationId xmlns:p14="http://schemas.microsoft.com/office/powerpoint/2010/main" val="4281854843"/>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ext and Four Photo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417F627-FDD2-980A-C69E-98BBDD28CA23}"/>
              </a:ext>
            </a:extLst>
          </p:cNvPr>
          <p:cNvSpPr/>
          <p:nvPr userDrawn="1"/>
        </p:nvSpPr>
        <p:spPr>
          <a:xfrm>
            <a:off x="1753" y="1193704"/>
            <a:ext cx="12192000" cy="621300"/>
          </a:xfrm>
          <a:prstGeom prst="rect">
            <a:avLst/>
          </a:prstGeom>
          <a:solidFill>
            <a:srgbClr val="CEB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74F270D-C337-3919-D70F-EC29A0767599}"/>
              </a:ext>
            </a:extLst>
          </p:cNvPr>
          <p:cNvPicPr>
            <a:picLocks noChangeAspect="1"/>
          </p:cNvPicPr>
          <p:nvPr userDrawn="1"/>
        </p:nvPicPr>
        <p:blipFill>
          <a:blip r:embed="rId2"/>
          <a:stretch>
            <a:fillRect/>
          </a:stretch>
        </p:blipFill>
        <p:spPr>
          <a:xfrm>
            <a:off x="-5331" y="6069171"/>
            <a:ext cx="12197331" cy="795479"/>
          </a:xfrm>
          <a:prstGeom prst="rect">
            <a:avLst/>
          </a:prstGeom>
        </p:spPr>
      </p:pic>
      <p:pic>
        <p:nvPicPr>
          <p:cNvPr id="8" name="Picture 7" descr="A picture containing fruit&#10;&#10;Description automatically generated">
            <a:extLst>
              <a:ext uri="{FF2B5EF4-FFF2-40B4-BE49-F238E27FC236}">
                <a16:creationId xmlns:a16="http://schemas.microsoft.com/office/drawing/2014/main" id="{CDBBD428-9633-1FDE-BAC9-B62830BBC4D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124009" y="5743794"/>
            <a:ext cx="1408792" cy="1381170"/>
          </a:xfrm>
          <a:prstGeom prst="rect">
            <a:avLst/>
          </a:prstGeom>
        </p:spPr>
      </p:pic>
      <p:pic>
        <p:nvPicPr>
          <p:cNvPr id="9" name="Picture 8">
            <a:extLst>
              <a:ext uri="{FF2B5EF4-FFF2-40B4-BE49-F238E27FC236}">
                <a16:creationId xmlns:a16="http://schemas.microsoft.com/office/drawing/2014/main" id="{E231BEEC-236E-D37D-C924-20B2D753BC7E}"/>
              </a:ext>
            </a:extLst>
          </p:cNvPr>
          <p:cNvPicPr>
            <a:picLocks noChangeAspect="1"/>
          </p:cNvPicPr>
          <p:nvPr userDrawn="1"/>
        </p:nvPicPr>
        <p:blipFill>
          <a:blip r:embed="rId4"/>
          <a:stretch>
            <a:fillRect/>
          </a:stretch>
        </p:blipFill>
        <p:spPr>
          <a:xfrm>
            <a:off x="533384" y="6182866"/>
            <a:ext cx="2007826" cy="536683"/>
          </a:xfrm>
          <a:prstGeom prst="rect">
            <a:avLst/>
          </a:prstGeom>
        </p:spPr>
      </p:pic>
      <p:pic>
        <p:nvPicPr>
          <p:cNvPr id="12" name="Picture 11">
            <a:extLst>
              <a:ext uri="{FF2B5EF4-FFF2-40B4-BE49-F238E27FC236}">
                <a16:creationId xmlns:a16="http://schemas.microsoft.com/office/drawing/2014/main" id="{EF4F9BCF-DB7E-2C21-2F04-FFCEA27B0B63}"/>
              </a:ext>
            </a:extLst>
          </p:cNvPr>
          <p:cNvPicPr>
            <a:picLocks noChangeAspect="1"/>
          </p:cNvPicPr>
          <p:nvPr userDrawn="1"/>
        </p:nvPicPr>
        <p:blipFill>
          <a:blip r:embed="rId5"/>
          <a:stretch>
            <a:fillRect/>
          </a:stretch>
        </p:blipFill>
        <p:spPr>
          <a:xfrm>
            <a:off x="5328120" y="6318292"/>
            <a:ext cx="867926" cy="853814"/>
          </a:xfrm>
          <a:prstGeom prst="rect">
            <a:avLst/>
          </a:prstGeom>
        </p:spPr>
      </p:pic>
      <p:sp>
        <p:nvSpPr>
          <p:cNvPr id="14" name="Subtitle 2">
            <a:extLst>
              <a:ext uri="{FF2B5EF4-FFF2-40B4-BE49-F238E27FC236}">
                <a16:creationId xmlns:a16="http://schemas.microsoft.com/office/drawing/2014/main" id="{3977F9E4-18C5-4E77-BBCE-C0121A0D9085}"/>
              </a:ext>
            </a:extLst>
          </p:cNvPr>
          <p:cNvSpPr>
            <a:spLocks noGrp="1"/>
          </p:cNvSpPr>
          <p:nvPr>
            <p:ph type="subTitle" idx="1"/>
          </p:nvPr>
        </p:nvSpPr>
        <p:spPr>
          <a:xfrm>
            <a:off x="548115" y="1341618"/>
            <a:ext cx="11125216" cy="402848"/>
          </a:xfrm>
          <a:prstGeom prst="rect">
            <a:avLst/>
          </a:prstGeom>
        </p:spPr>
        <p:txBody>
          <a:bodyPr lIns="0" tIns="0" rIns="0" bIns="0">
            <a:noAutofit/>
          </a:bodyPr>
          <a:lstStyle>
            <a:lvl1pPr marL="0" indent="0" algn="l">
              <a:buNone/>
              <a:defRPr sz="2400" b="0" i="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itle 1">
            <a:extLst>
              <a:ext uri="{FF2B5EF4-FFF2-40B4-BE49-F238E27FC236}">
                <a16:creationId xmlns:a16="http://schemas.microsoft.com/office/drawing/2014/main" id="{625CF1B6-BAAB-F767-4E63-EB761471F6A9}"/>
              </a:ext>
            </a:extLst>
          </p:cNvPr>
          <p:cNvSpPr>
            <a:spLocks noGrp="1"/>
          </p:cNvSpPr>
          <p:nvPr>
            <p:ph type="title" hasCustomPrompt="1"/>
          </p:nvPr>
        </p:nvSpPr>
        <p:spPr>
          <a:xfrm>
            <a:off x="533385" y="438376"/>
            <a:ext cx="11125216" cy="643339"/>
          </a:xfrm>
          <a:prstGeom prst="rect">
            <a:avLst/>
          </a:prstGeom>
        </p:spPr>
        <p:txBody>
          <a:bodyPr lIns="0" tIns="0" rIns="0" bIns="0" anchor="t" anchorCtr="0">
            <a:noAutofit/>
          </a:bodyPr>
          <a:lstStyle>
            <a:lvl1pPr>
              <a:defRPr sz="3600" b="1">
                <a:latin typeface="Arial" panose="020B0604020202020204" pitchFamily="34" charset="0"/>
                <a:cs typeface="Arial" panose="020B0604020202020204" pitchFamily="34" charset="0"/>
              </a:defRPr>
            </a:lvl1pPr>
          </a:lstStyle>
          <a:p>
            <a:r>
              <a:rPr lang="en-US"/>
              <a:t>CLICK TO EDIT HEADER</a:t>
            </a:r>
          </a:p>
        </p:txBody>
      </p:sp>
      <p:pic>
        <p:nvPicPr>
          <p:cNvPr id="2" name="Picture 1">
            <a:extLst>
              <a:ext uri="{FF2B5EF4-FFF2-40B4-BE49-F238E27FC236}">
                <a16:creationId xmlns:a16="http://schemas.microsoft.com/office/drawing/2014/main" id="{F3BEE476-B787-6D09-BE9C-D7F09D8531BA}"/>
              </a:ext>
            </a:extLst>
          </p:cNvPr>
          <p:cNvPicPr>
            <a:picLocks noChangeAspect="1"/>
          </p:cNvPicPr>
          <p:nvPr userDrawn="1"/>
        </p:nvPicPr>
        <p:blipFill>
          <a:blip r:embed="rId6"/>
          <a:stretch>
            <a:fillRect/>
          </a:stretch>
        </p:blipFill>
        <p:spPr>
          <a:xfrm>
            <a:off x="9574070" y="1042860"/>
            <a:ext cx="1638201" cy="292163"/>
          </a:xfrm>
          <a:prstGeom prst="rect">
            <a:avLst/>
          </a:prstGeom>
        </p:spPr>
      </p:pic>
      <p:pic>
        <p:nvPicPr>
          <p:cNvPr id="5" name="Picture 4">
            <a:extLst>
              <a:ext uri="{FF2B5EF4-FFF2-40B4-BE49-F238E27FC236}">
                <a16:creationId xmlns:a16="http://schemas.microsoft.com/office/drawing/2014/main" id="{AFEC6DA3-987F-B574-0DC7-EC6E21E39933}"/>
              </a:ext>
            </a:extLst>
          </p:cNvPr>
          <p:cNvPicPr>
            <a:picLocks noChangeAspect="1"/>
          </p:cNvPicPr>
          <p:nvPr userDrawn="1"/>
        </p:nvPicPr>
        <p:blipFill>
          <a:blip r:embed="rId7"/>
          <a:stretch>
            <a:fillRect/>
          </a:stretch>
        </p:blipFill>
        <p:spPr>
          <a:xfrm>
            <a:off x="-322236" y="6499631"/>
            <a:ext cx="644471" cy="605413"/>
          </a:xfrm>
          <a:prstGeom prst="rect">
            <a:avLst/>
          </a:prstGeom>
        </p:spPr>
      </p:pic>
      <p:sp>
        <p:nvSpPr>
          <p:cNvPr id="13" name="Text Placeholder 6">
            <a:extLst>
              <a:ext uri="{FF2B5EF4-FFF2-40B4-BE49-F238E27FC236}">
                <a16:creationId xmlns:a16="http://schemas.microsoft.com/office/drawing/2014/main" id="{F24B9BF7-6455-703D-D2DF-EEC0A2DB15D9}"/>
              </a:ext>
            </a:extLst>
          </p:cNvPr>
          <p:cNvSpPr>
            <a:spLocks noGrp="1"/>
          </p:cNvSpPr>
          <p:nvPr>
            <p:ph type="body" sz="quarter" idx="10"/>
          </p:nvPr>
        </p:nvSpPr>
        <p:spPr>
          <a:xfrm>
            <a:off x="694117" y="2064125"/>
            <a:ext cx="11146609" cy="36594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4488492"/>
      </p:ext>
    </p:extLst>
  </p:cSld>
  <p:clrMapOvr>
    <a:masterClrMapping/>
  </p:clrMapOvr>
  <p:extLst>
    <p:ext uri="{DCECCB84-F9BA-43D5-87BE-67443E8EF086}">
      <p15:sldGuideLst xmlns:p15="http://schemas.microsoft.com/office/powerpoint/2012/main">
        <p15:guide id="1" pos="3840">
          <p15:clr>
            <a:srgbClr val="FBAE40"/>
          </p15:clr>
        </p15:guide>
        <p15:guide id="2" pos="336">
          <p15:clr>
            <a:srgbClr val="FBAE40"/>
          </p15:clr>
        </p15:guide>
        <p15:guide id="3" pos="734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BEF8FA-368D-F7A6-8DBD-D389FB5C3C55}"/>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798576" y="625098"/>
            <a:ext cx="7482840" cy="1088459"/>
          </a:xfrm>
        </p:spPr>
        <p:txBody>
          <a:bodyPr lIns="0" tIns="0" rIns="0" bIns="0" anchor="ctr" anchorCtr="0">
            <a:noAutofit/>
          </a:bodyPr>
          <a:lstStyle>
            <a:lvl1pPr algn="l">
              <a:defRPr sz="6000" b="1">
                <a:solidFill>
                  <a:schemeClr val="accent4"/>
                </a:solidFill>
              </a:defRPr>
            </a:lvl1pPr>
          </a:lstStyle>
          <a:p>
            <a:r>
              <a:rPr lang="en-US"/>
              <a:t>HEADLINE</a:t>
            </a:r>
          </a:p>
        </p:txBody>
      </p:sp>
      <p:sp>
        <p:nvSpPr>
          <p:cNvPr id="3" name="Subtitle 2"/>
          <p:cNvSpPr>
            <a:spLocks noGrp="1"/>
          </p:cNvSpPr>
          <p:nvPr>
            <p:ph type="subTitle" idx="1"/>
          </p:nvPr>
        </p:nvSpPr>
        <p:spPr>
          <a:xfrm>
            <a:off x="760476" y="2062731"/>
            <a:ext cx="10805160" cy="2339974"/>
          </a:xfrm>
        </p:spPr>
        <p:txBody>
          <a:bodyPr lIns="0" tIns="0" rIns="0" bIns="0">
            <a:noAutofit/>
          </a:bodyPr>
          <a:lstStyle>
            <a:lvl1pPr marL="342900" indent="-342900" algn="l">
              <a:buFont typeface="Arial" panose="020B0604020202020204" pitchFamily="34" charset="0"/>
              <a:buChar char="•"/>
              <a:defRPr sz="2000"/>
            </a:lvl1pPr>
            <a:lvl2pPr marL="800100" indent="-342900" algn="l">
              <a:buFont typeface="Arial" panose="020B0604020202020204" pitchFamily="34" charset="0"/>
              <a:buChar char="‒"/>
              <a:defRPr sz="2000" baseline="0"/>
            </a:lvl2pPr>
            <a:lvl3pPr marL="1200150" indent="-285750" algn="l">
              <a:buFont typeface="Arial" panose="020B0604020202020204" pitchFamily="34" charset="0"/>
              <a:buChar char="‒"/>
              <a:defRPr sz="1800" baseline="0"/>
            </a:lvl3pPr>
            <a:lvl4pPr marL="1657350" indent="-285750" algn="l">
              <a:buFont typeface="Arial" panose="020B0604020202020204" pitchFamily="34" charset="0"/>
              <a:buChar char="‒"/>
              <a:defRPr sz="1600"/>
            </a:lvl4pPr>
            <a:lvl5pPr marL="1828800" indent="0" algn="l">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a:p>
            <a:pPr lvl="1"/>
            <a:r>
              <a:rPr lang="en-US"/>
              <a:t>Level 2</a:t>
            </a:r>
          </a:p>
          <a:p>
            <a:pPr lvl="2"/>
            <a:r>
              <a:rPr lang="en-US"/>
              <a:t>Level 3</a:t>
            </a:r>
          </a:p>
          <a:p>
            <a:pPr lvl="3"/>
            <a:r>
              <a:rPr lang="en-US"/>
              <a:t>Level 4</a:t>
            </a:r>
          </a:p>
          <a:p>
            <a:pPr lvl="4"/>
            <a:endParaRPr lang="en-US"/>
          </a:p>
          <a:p>
            <a:pPr lvl="1"/>
            <a:endParaRPr lang="en-US"/>
          </a:p>
        </p:txBody>
      </p:sp>
      <p:pic>
        <p:nvPicPr>
          <p:cNvPr id="9" name="Picture 8">
            <a:extLst>
              <a:ext uri="{FF2B5EF4-FFF2-40B4-BE49-F238E27FC236}">
                <a16:creationId xmlns:a16="http://schemas.microsoft.com/office/drawing/2014/main" id="{34F0F7D7-EF89-111E-0C3A-12F704322C5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503408" y="6232902"/>
            <a:ext cx="1402080" cy="378845"/>
          </a:xfrm>
          <a:prstGeom prst="rect">
            <a:avLst/>
          </a:prstGeom>
        </p:spPr>
      </p:pic>
      <p:sp>
        <p:nvSpPr>
          <p:cNvPr id="11" name="TextBox 10">
            <a:extLst>
              <a:ext uri="{FF2B5EF4-FFF2-40B4-BE49-F238E27FC236}">
                <a16:creationId xmlns:a16="http://schemas.microsoft.com/office/drawing/2014/main" id="{093B2626-C645-1DF3-47CC-BCE6315E2BD9}"/>
              </a:ext>
            </a:extLst>
          </p:cNvPr>
          <p:cNvSpPr txBox="1"/>
          <p:nvPr userDrawn="1"/>
        </p:nvSpPr>
        <p:spPr>
          <a:xfrm>
            <a:off x="9959437" y="6226845"/>
            <a:ext cx="365760" cy="365760"/>
          </a:xfrm>
          <a:prstGeom prst="rect">
            <a:avLst/>
          </a:prstGeom>
          <a:noFill/>
          <a:ln w="6350">
            <a:noFill/>
          </a:ln>
        </p:spPr>
        <p:txBody>
          <a:bodyPr wrap="square" lIns="91440" tIns="91440" rIns="91440" bIns="91440" rtlCol="0" anchor="ctr" anchorCtr="1">
            <a:noAutofit/>
          </a:bodyPr>
          <a:lstStyle/>
          <a:p>
            <a:pPr algn="ctr"/>
            <a:fld id="{53019F72-BEF8-304E-97B4-EA8E918A2104}" type="slidenum">
              <a:rPr lang="en-US" sz="1050" smtClean="0">
                <a:solidFill>
                  <a:schemeClr val="accent6"/>
                </a:solidFill>
              </a:rPr>
              <a:pPr algn="ctr"/>
              <a:t>‹#›</a:t>
            </a:fld>
            <a:r>
              <a:rPr lang="en-US" sz="1200"/>
              <a:t> </a:t>
            </a:r>
            <a:endParaRPr lang="en-US"/>
          </a:p>
        </p:txBody>
      </p:sp>
      <p:cxnSp>
        <p:nvCxnSpPr>
          <p:cNvPr id="15" name="Straight Connector 14">
            <a:extLst>
              <a:ext uri="{FF2B5EF4-FFF2-40B4-BE49-F238E27FC236}">
                <a16:creationId xmlns:a16="http://schemas.microsoft.com/office/drawing/2014/main" id="{239B19A3-370B-E04D-A656-BC6E4E0169DF}"/>
              </a:ext>
            </a:extLst>
          </p:cNvPr>
          <p:cNvCxnSpPr>
            <a:cxnSpLocks/>
          </p:cNvCxnSpPr>
          <p:nvPr userDrawn="1"/>
        </p:nvCxnSpPr>
        <p:spPr>
          <a:xfrm>
            <a:off x="10365843" y="6187190"/>
            <a:ext cx="0" cy="44818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3105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AC95CC0-04D6-3DBF-0C1A-308AB4FB1A7A}"/>
              </a:ext>
            </a:extLst>
          </p:cNvPr>
          <p:cNvSpPr>
            <a:spLocks noGrp="1"/>
          </p:cNvSpPr>
          <p:nvPr>
            <p:ph type="pic" sz="quarter" idx="13"/>
          </p:nvPr>
        </p:nvSpPr>
        <p:spPr>
          <a:xfrm>
            <a:off x="142240" y="4354512"/>
            <a:ext cx="12049760" cy="2503488"/>
          </a:xfrm>
        </p:spPr>
        <p:txBody>
          <a:bodyPr/>
          <a:lstStyle/>
          <a:p>
            <a:endParaRPr lang="en-US"/>
          </a:p>
        </p:txBody>
      </p:sp>
      <p:sp>
        <p:nvSpPr>
          <p:cNvPr id="3" name="Subtitle 2"/>
          <p:cNvSpPr>
            <a:spLocks noGrp="1"/>
          </p:cNvSpPr>
          <p:nvPr>
            <p:ph type="subTitle" idx="1"/>
          </p:nvPr>
        </p:nvSpPr>
        <p:spPr>
          <a:xfrm>
            <a:off x="798576" y="625098"/>
            <a:ext cx="10805160" cy="2339974"/>
          </a:xfrm>
        </p:spPr>
        <p:txBody>
          <a:bodyPr lIns="0" tIns="0" rIns="0" bIns="0">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B5BEF8FA-368D-F7A6-8DBD-D389FB5C3C55}"/>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112264" y="5144443"/>
            <a:ext cx="7482840" cy="1088459"/>
          </a:xfrm>
        </p:spPr>
        <p:txBody>
          <a:bodyPr lIns="0" tIns="0" rIns="0" bIns="0" anchor="ctr" anchorCtr="0">
            <a:noAutofit/>
          </a:bodyPr>
          <a:lstStyle>
            <a:lvl1pPr algn="l">
              <a:defRPr sz="6000" b="1">
                <a:solidFill>
                  <a:schemeClr val="accent4"/>
                </a:solidFill>
              </a:defRPr>
            </a:lvl1pPr>
          </a:lstStyle>
          <a:p>
            <a:r>
              <a:rPr lang="en-US"/>
              <a:t>HEADLINE</a:t>
            </a:r>
          </a:p>
        </p:txBody>
      </p:sp>
      <p:pic>
        <p:nvPicPr>
          <p:cNvPr id="4" name="Picture 3">
            <a:extLst>
              <a:ext uri="{FF2B5EF4-FFF2-40B4-BE49-F238E27FC236}">
                <a16:creationId xmlns:a16="http://schemas.microsoft.com/office/drawing/2014/main" id="{34F0F7D7-EF89-111E-0C3A-12F704322C5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503408" y="6232902"/>
            <a:ext cx="1402080" cy="378845"/>
          </a:xfrm>
          <a:prstGeom prst="rect">
            <a:avLst/>
          </a:prstGeom>
        </p:spPr>
      </p:pic>
      <p:sp>
        <p:nvSpPr>
          <p:cNvPr id="5" name="TextBox 4">
            <a:extLst>
              <a:ext uri="{FF2B5EF4-FFF2-40B4-BE49-F238E27FC236}">
                <a16:creationId xmlns:a16="http://schemas.microsoft.com/office/drawing/2014/main" id="{093B2626-C645-1DF3-47CC-BCE6315E2BD9}"/>
              </a:ext>
            </a:extLst>
          </p:cNvPr>
          <p:cNvSpPr txBox="1"/>
          <p:nvPr userDrawn="1"/>
        </p:nvSpPr>
        <p:spPr>
          <a:xfrm>
            <a:off x="9959437" y="6226845"/>
            <a:ext cx="365760" cy="365760"/>
          </a:xfrm>
          <a:prstGeom prst="rect">
            <a:avLst/>
          </a:prstGeom>
          <a:noFill/>
          <a:ln w="6350">
            <a:noFill/>
          </a:ln>
        </p:spPr>
        <p:txBody>
          <a:bodyPr wrap="square" lIns="91440" tIns="91440" rIns="91440" bIns="91440" rtlCol="0" anchor="ctr" anchorCtr="1">
            <a:noAutofit/>
          </a:bodyPr>
          <a:lstStyle/>
          <a:p>
            <a:pPr algn="ctr"/>
            <a:fld id="{53019F72-BEF8-304E-97B4-EA8E918A2104}" type="slidenum">
              <a:rPr lang="en-US" sz="1050" smtClean="0">
                <a:solidFill>
                  <a:schemeClr val="accent6"/>
                </a:solidFill>
              </a:rPr>
              <a:pPr algn="ctr"/>
              <a:t>‹#›</a:t>
            </a:fld>
            <a:r>
              <a:rPr lang="en-US" sz="1200"/>
              <a:t> </a:t>
            </a:r>
            <a:endParaRPr lang="en-US"/>
          </a:p>
        </p:txBody>
      </p:sp>
      <p:cxnSp>
        <p:nvCxnSpPr>
          <p:cNvPr id="9" name="Straight Connector 8">
            <a:extLst>
              <a:ext uri="{FF2B5EF4-FFF2-40B4-BE49-F238E27FC236}">
                <a16:creationId xmlns:a16="http://schemas.microsoft.com/office/drawing/2014/main" id="{239B19A3-370B-E04D-A656-BC6E4E0169DF}"/>
              </a:ext>
            </a:extLst>
          </p:cNvPr>
          <p:cNvCxnSpPr>
            <a:cxnSpLocks/>
          </p:cNvCxnSpPr>
          <p:nvPr userDrawn="1"/>
        </p:nvCxnSpPr>
        <p:spPr>
          <a:xfrm>
            <a:off x="10365843" y="6187190"/>
            <a:ext cx="0" cy="44818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6957948"/>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429314" y="2225499"/>
            <a:ext cx="7353384" cy="3561347"/>
          </a:xfrm>
        </p:spPr>
        <p:txBody>
          <a:bodyPr lIns="0" tIns="0" rIns="0" bIns="0">
            <a:no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Body copy goes here</a:t>
            </a:r>
          </a:p>
        </p:txBody>
      </p:sp>
      <p:pic>
        <p:nvPicPr>
          <p:cNvPr id="7" name="Picture 6">
            <a:extLst>
              <a:ext uri="{FF2B5EF4-FFF2-40B4-BE49-F238E27FC236}">
                <a16:creationId xmlns:a16="http://schemas.microsoft.com/office/drawing/2014/main" id="{C2594026-4971-C236-2573-7B99EAA6C7E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503408" y="6232902"/>
            <a:ext cx="1402080" cy="378845"/>
          </a:xfrm>
          <a:prstGeom prst="rect">
            <a:avLst/>
          </a:prstGeom>
        </p:spPr>
      </p:pic>
      <p:sp>
        <p:nvSpPr>
          <p:cNvPr id="8" name="Rectangle 7">
            <a:extLst>
              <a:ext uri="{FF2B5EF4-FFF2-40B4-BE49-F238E27FC236}">
                <a16:creationId xmlns:a16="http://schemas.microsoft.com/office/drawing/2014/main" id="{B5BEF8FA-368D-F7A6-8DBD-D389FB5C3C55}"/>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DAC95CC0-04D6-3DBF-0C1A-308AB4FB1A7A}"/>
              </a:ext>
            </a:extLst>
          </p:cNvPr>
          <p:cNvSpPr>
            <a:spLocks noGrp="1"/>
          </p:cNvSpPr>
          <p:nvPr>
            <p:ph type="pic" sz="quarter" idx="13"/>
          </p:nvPr>
        </p:nvSpPr>
        <p:spPr>
          <a:xfrm>
            <a:off x="142240" y="0"/>
            <a:ext cx="3719559" cy="6858000"/>
          </a:xfrm>
        </p:spPr>
        <p:txBody>
          <a:bodyPr/>
          <a:lstStyle/>
          <a:p>
            <a:endParaRPr lang="en-US"/>
          </a:p>
        </p:txBody>
      </p:sp>
      <p:sp>
        <p:nvSpPr>
          <p:cNvPr id="2" name="Title 1"/>
          <p:cNvSpPr>
            <a:spLocks noGrp="1"/>
          </p:cNvSpPr>
          <p:nvPr>
            <p:ph type="ctrTitle" hasCustomPrompt="1"/>
          </p:nvPr>
        </p:nvSpPr>
        <p:spPr>
          <a:xfrm>
            <a:off x="4429314" y="779989"/>
            <a:ext cx="4777208" cy="999454"/>
          </a:xfrm>
        </p:spPr>
        <p:txBody>
          <a:bodyPr lIns="0" tIns="0" rIns="0" bIns="0" anchor="ctr" anchorCtr="0">
            <a:noAutofit/>
          </a:bodyPr>
          <a:lstStyle>
            <a:lvl1pPr algn="l">
              <a:defRPr sz="6000" b="1"/>
            </a:lvl1pPr>
          </a:lstStyle>
          <a:p>
            <a:r>
              <a:rPr lang="en-US"/>
              <a:t>HEADLINE</a:t>
            </a:r>
          </a:p>
        </p:txBody>
      </p:sp>
      <p:sp>
        <p:nvSpPr>
          <p:cNvPr id="24" name="TextBox 23">
            <a:extLst>
              <a:ext uri="{FF2B5EF4-FFF2-40B4-BE49-F238E27FC236}">
                <a16:creationId xmlns:a16="http://schemas.microsoft.com/office/drawing/2014/main" id="{D6708A7C-87B5-D899-22D8-B8FBD4154814}"/>
              </a:ext>
            </a:extLst>
          </p:cNvPr>
          <p:cNvSpPr txBox="1"/>
          <p:nvPr userDrawn="1"/>
        </p:nvSpPr>
        <p:spPr>
          <a:xfrm>
            <a:off x="9959437" y="6226845"/>
            <a:ext cx="365760" cy="365760"/>
          </a:xfrm>
          <a:prstGeom prst="rect">
            <a:avLst/>
          </a:prstGeom>
          <a:noFill/>
          <a:ln w="6350">
            <a:noFill/>
          </a:ln>
        </p:spPr>
        <p:txBody>
          <a:bodyPr wrap="square" lIns="91440" tIns="91440" rIns="91440" bIns="91440" rtlCol="0" anchor="ctr" anchorCtr="1">
            <a:noAutofit/>
          </a:bodyPr>
          <a:lstStyle/>
          <a:p>
            <a:pPr algn="ctr"/>
            <a:fld id="{53019F72-BEF8-304E-97B4-EA8E918A2104}" type="slidenum">
              <a:rPr lang="en-US" sz="1050" smtClean="0">
                <a:solidFill>
                  <a:schemeClr val="accent6"/>
                </a:solidFill>
              </a:rPr>
              <a:pPr algn="ctr"/>
              <a:t>‹#›</a:t>
            </a:fld>
            <a:r>
              <a:rPr lang="en-US" sz="1200"/>
              <a:t> </a:t>
            </a:r>
            <a:endParaRPr lang="en-US"/>
          </a:p>
        </p:txBody>
      </p:sp>
      <p:cxnSp>
        <p:nvCxnSpPr>
          <p:cNvPr id="26" name="Straight Connector 25">
            <a:extLst>
              <a:ext uri="{FF2B5EF4-FFF2-40B4-BE49-F238E27FC236}">
                <a16:creationId xmlns:a16="http://schemas.microsoft.com/office/drawing/2014/main" id="{EC5DD4C3-623F-B78A-75CB-D10781CC5B39}"/>
              </a:ext>
            </a:extLst>
          </p:cNvPr>
          <p:cNvCxnSpPr>
            <a:cxnSpLocks/>
          </p:cNvCxnSpPr>
          <p:nvPr userDrawn="1"/>
        </p:nvCxnSpPr>
        <p:spPr>
          <a:xfrm>
            <a:off x="10365843" y="6187190"/>
            <a:ext cx="0" cy="44818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5559643"/>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Blank Slide">
    <p:spTree>
      <p:nvGrpSpPr>
        <p:cNvPr id="1" name=""/>
        <p:cNvGrpSpPr/>
        <p:nvPr/>
      </p:nvGrpSpPr>
      <p:grpSpPr>
        <a:xfrm>
          <a:off x="0" y="0"/>
          <a:ext cx="0" cy="0"/>
          <a:chOff x="0" y="0"/>
          <a:chExt cx="0" cy="0"/>
        </a:xfrm>
      </p:grpSpPr>
      <p:graphicFrame>
        <p:nvGraphicFramePr>
          <p:cNvPr id="18" name="think-cell data - do not delete" hidden="1"/>
          <p:cNvGraphicFramePr>
            <a:graphicFrameLocks noChangeAspect="1"/>
          </p:cNvGraphicFramePr>
          <p:nvPr userDrawn="1">
            <p:custDataLst>
              <p:tags r:id="rId2"/>
            </p:custDataLst>
            <p:extLst>
              <p:ext uri="{D42A27DB-BD31-4B8C-83A1-F6EECF244321}">
                <p14:modId xmlns:p14="http://schemas.microsoft.com/office/powerpoint/2010/main" val="6035712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55" name="think-cell Slide" r:id="rId4" imgW="421" imgH="423" progId="TCLayout.ActiveDocument.1">
                  <p:embed/>
                </p:oleObj>
              </mc:Choice>
              <mc:Fallback>
                <p:oleObj name="think-cell Slide" r:id="rId4" imgW="421" imgH="423" progId="TCLayout.ActiveDocument.1">
                  <p:embed/>
                  <p:pic>
                    <p:nvPicPr>
                      <p:cNvPr id="18"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C2594026-4971-C236-2573-7B99EAA6C7EF}"/>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503408" y="6232902"/>
            <a:ext cx="1402080" cy="378845"/>
          </a:xfrm>
          <a:prstGeom prst="rect">
            <a:avLst/>
          </a:prstGeom>
        </p:spPr>
      </p:pic>
      <p:sp>
        <p:nvSpPr>
          <p:cNvPr id="3" name="TextBox 2">
            <a:extLst>
              <a:ext uri="{FF2B5EF4-FFF2-40B4-BE49-F238E27FC236}">
                <a16:creationId xmlns:a16="http://schemas.microsoft.com/office/drawing/2014/main" id="{D6708A7C-87B5-D899-22D8-B8FBD4154814}"/>
              </a:ext>
            </a:extLst>
          </p:cNvPr>
          <p:cNvSpPr txBox="1"/>
          <p:nvPr userDrawn="1"/>
        </p:nvSpPr>
        <p:spPr>
          <a:xfrm>
            <a:off x="9959437" y="6226845"/>
            <a:ext cx="365760" cy="365760"/>
          </a:xfrm>
          <a:prstGeom prst="rect">
            <a:avLst/>
          </a:prstGeom>
          <a:noFill/>
          <a:ln w="6350">
            <a:noFill/>
          </a:ln>
        </p:spPr>
        <p:txBody>
          <a:bodyPr wrap="square" lIns="91440" tIns="91440" rIns="91440" bIns="91440" rtlCol="0" anchor="ctr" anchorCtr="1">
            <a:noAutofit/>
          </a:bodyPr>
          <a:lstStyle/>
          <a:p>
            <a:pPr algn="ctr"/>
            <a:fld id="{53019F72-BEF8-304E-97B4-EA8E918A2104}" type="slidenum">
              <a:rPr lang="en-US" sz="1050" smtClean="0">
                <a:solidFill>
                  <a:schemeClr val="accent6"/>
                </a:solidFill>
              </a:rPr>
              <a:pPr algn="ctr"/>
              <a:t>‹#›</a:t>
            </a:fld>
            <a:r>
              <a:rPr lang="en-US" sz="1200"/>
              <a:t> </a:t>
            </a:r>
            <a:endParaRPr lang="en-US"/>
          </a:p>
        </p:txBody>
      </p:sp>
      <p:cxnSp>
        <p:nvCxnSpPr>
          <p:cNvPr id="4" name="Straight Connector 3">
            <a:extLst>
              <a:ext uri="{FF2B5EF4-FFF2-40B4-BE49-F238E27FC236}">
                <a16:creationId xmlns:a16="http://schemas.microsoft.com/office/drawing/2014/main" id="{EC5DD4C3-623F-B78A-75CB-D10781CC5B39}"/>
              </a:ext>
            </a:extLst>
          </p:cNvPr>
          <p:cNvCxnSpPr>
            <a:cxnSpLocks/>
          </p:cNvCxnSpPr>
          <p:nvPr userDrawn="1"/>
        </p:nvCxnSpPr>
        <p:spPr>
          <a:xfrm>
            <a:off x="10365843" y="6187190"/>
            <a:ext cx="0" cy="44818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lowchart: Alternate Process 4"/>
          <p:cNvSpPr/>
          <p:nvPr userDrawn="1"/>
        </p:nvSpPr>
        <p:spPr>
          <a:xfrm>
            <a:off x="418590" y="175573"/>
            <a:ext cx="11697665" cy="812817"/>
          </a:xfrm>
          <a:prstGeom prst="flowChartAlternateProcess">
            <a:avLst/>
          </a:prstGeom>
          <a:ln/>
        </p:spPr>
        <p:style>
          <a:lnRef idx="2">
            <a:schemeClr val="accent3">
              <a:shade val="50000"/>
            </a:schemeClr>
          </a:lnRef>
          <a:fillRef idx="1">
            <a:schemeClr val="accent3"/>
          </a:fillRef>
          <a:effectRef idx="0">
            <a:schemeClr val="accent3"/>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a:ea typeface="+mn-ea"/>
                <a:cs typeface="+mn-cs"/>
              </a:rPr>
              <a:t>         </a:t>
            </a:r>
            <a:endParaRPr kumimoji="0" lang="en-US" sz="2800" b="0" i="1" u="none" strike="noStrike" kern="1200" cap="none" spc="0" normalizeH="0" baseline="0" noProof="0">
              <a:ln>
                <a:noFill/>
              </a:ln>
              <a:solidFill>
                <a:srgbClr val="000000"/>
              </a:solidFill>
              <a:effectLst/>
              <a:uLnTx/>
              <a:uFillTx/>
              <a:latin typeface="Arial"/>
              <a:ea typeface="+mn-ea"/>
              <a:cs typeface="Arial"/>
            </a:endParaRPr>
          </a:p>
        </p:txBody>
      </p:sp>
      <p:sp>
        <p:nvSpPr>
          <p:cNvPr id="14" name="Google Shape;80;p42">
            <a:extLst>
              <a:ext uri="{FF2B5EF4-FFF2-40B4-BE49-F238E27FC236}">
                <a16:creationId xmlns:a16="http://schemas.microsoft.com/office/drawing/2014/main" id="{E11005C3-3065-21DA-29ED-2597FC28E07D}"/>
              </a:ext>
            </a:extLst>
          </p:cNvPr>
          <p:cNvSpPr/>
          <p:nvPr/>
        </p:nvSpPr>
        <p:spPr>
          <a:xfrm>
            <a:off x="161022" y="149932"/>
            <a:ext cx="919178" cy="893537"/>
          </a:xfrm>
          <a:prstGeom prst="ellipse">
            <a:avLst/>
          </a:prstGeom>
          <a:solidFill>
            <a:schemeClr val="lt1"/>
          </a:solidFill>
          <a:ln w="38100" cap="flat" cmpd="sng">
            <a:solidFill>
              <a:srgbClr val="CBB379"/>
            </a:solidFill>
            <a:prstDash val="solid"/>
            <a:miter lim="800000"/>
            <a:headEnd type="none" w="sm" len="sm"/>
            <a:tailEnd type="none" w="sm" len="sm"/>
          </a:ln>
        </p:spPr>
        <p:txBody>
          <a:bodyPr spcFirstLastPara="1" wrap="square" lIns="91425" tIns="45700" rIns="91425" bIns="457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sp>
        <p:nvSpPr>
          <p:cNvPr id="17" name="Title 1"/>
          <p:cNvSpPr>
            <a:spLocks noGrp="1"/>
          </p:cNvSpPr>
          <p:nvPr>
            <p:ph type="ctrTitle" hasCustomPrompt="1"/>
          </p:nvPr>
        </p:nvSpPr>
        <p:spPr>
          <a:xfrm>
            <a:off x="1240600" y="203711"/>
            <a:ext cx="10753691" cy="756540"/>
          </a:xfrm>
        </p:spPr>
        <p:txBody>
          <a:bodyPr vert="horz" lIns="0" tIns="0" rIns="0" bIns="0" anchor="ctr" anchorCtr="0">
            <a:noAutofit/>
          </a:bodyPr>
          <a:lstStyle>
            <a:lvl1pPr algn="l">
              <a:defRPr sz="2400" b="1">
                <a:solidFill>
                  <a:schemeClr val="bg1"/>
                </a:solidFill>
                <a:latin typeface="Arial" panose="020B0604020202020204" pitchFamily="34" charset="0"/>
                <a:cs typeface="Arial" panose="020B0604020202020204" pitchFamily="34" charset="0"/>
              </a:defRPr>
            </a:lvl1pPr>
          </a:lstStyle>
          <a:p>
            <a:r>
              <a:rPr lang="en-US"/>
              <a:t>HEADLINE</a:t>
            </a:r>
          </a:p>
        </p:txBody>
      </p:sp>
      <p:sp>
        <p:nvSpPr>
          <p:cNvPr id="20" name="Subtitle 2">
            <a:extLst>
              <a:ext uri="{FF2B5EF4-FFF2-40B4-BE49-F238E27FC236}">
                <a16:creationId xmlns:a16="http://schemas.microsoft.com/office/drawing/2014/main" id="{C9B0BA77-D58E-BD38-4A3E-23B8DCC66EDE}"/>
              </a:ext>
            </a:extLst>
          </p:cNvPr>
          <p:cNvSpPr>
            <a:spLocks noGrp="1"/>
          </p:cNvSpPr>
          <p:nvPr>
            <p:ph type="subTitle" idx="1"/>
          </p:nvPr>
        </p:nvSpPr>
        <p:spPr>
          <a:xfrm>
            <a:off x="1754658" y="1053811"/>
            <a:ext cx="9012195" cy="379574"/>
          </a:xfrm>
          <a:prstGeom prst="rect">
            <a:avLst/>
          </a:prstGeom>
        </p:spPr>
        <p:txBody>
          <a:bodyPr>
            <a:normAutofit/>
          </a:bodyPr>
          <a:lstStyle>
            <a:lvl1pPr marL="0" indent="0" algn="ctr">
              <a:buNone/>
              <a:defRPr sz="1800" b="1" i="1">
                <a:solidFill>
                  <a:srgbClr val="5F636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6">
            <a:extLst>
              <a:ext uri="{FF2B5EF4-FFF2-40B4-BE49-F238E27FC236}">
                <a16:creationId xmlns:a16="http://schemas.microsoft.com/office/drawing/2014/main" id="{97A83BEE-521C-5B47-D5D3-DB079E8FB112}"/>
              </a:ext>
            </a:extLst>
          </p:cNvPr>
          <p:cNvSpPr>
            <a:spLocks noGrp="1"/>
          </p:cNvSpPr>
          <p:nvPr>
            <p:ph type="body" sz="quarter" idx="10"/>
          </p:nvPr>
        </p:nvSpPr>
        <p:spPr>
          <a:xfrm>
            <a:off x="694117" y="1752600"/>
            <a:ext cx="11146609" cy="39709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76519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Blank Slide">
    <p:spTree>
      <p:nvGrpSpPr>
        <p:cNvPr id="1" name=""/>
        <p:cNvGrpSpPr/>
        <p:nvPr/>
      </p:nvGrpSpPr>
      <p:grpSpPr>
        <a:xfrm>
          <a:off x="0" y="0"/>
          <a:ext cx="0" cy="0"/>
          <a:chOff x="0" y="0"/>
          <a:chExt cx="0" cy="0"/>
        </a:xfrm>
      </p:grpSpPr>
      <p:graphicFrame>
        <p:nvGraphicFramePr>
          <p:cNvPr id="18" name="think-cell data - do not delete"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79" name="think-cell Slide" r:id="rId4" imgW="421" imgH="423" progId="TCLayout.ActiveDocument.1">
                  <p:embed/>
                </p:oleObj>
              </mc:Choice>
              <mc:Fallback>
                <p:oleObj name="think-cell Slide" r:id="rId4" imgW="421" imgH="423" progId="TCLayout.ActiveDocument.1">
                  <p:embed/>
                  <p:pic>
                    <p:nvPicPr>
                      <p:cNvPr id="18"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C2594026-4971-C236-2573-7B99EAA6C7EF}"/>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503408" y="6232902"/>
            <a:ext cx="1402080" cy="378845"/>
          </a:xfrm>
          <a:prstGeom prst="rect">
            <a:avLst/>
          </a:prstGeom>
        </p:spPr>
      </p:pic>
      <p:sp>
        <p:nvSpPr>
          <p:cNvPr id="3" name="TextBox 2">
            <a:extLst>
              <a:ext uri="{FF2B5EF4-FFF2-40B4-BE49-F238E27FC236}">
                <a16:creationId xmlns:a16="http://schemas.microsoft.com/office/drawing/2014/main" id="{D6708A7C-87B5-D899-22D8-B8FBD4154814}"/>
              </a:ext>
            </a:extLst>
          </p:cNvPr>
          <p:cNvSpPr txBox="1"/>
          <p:nvPr userDrawn="1"/>
        </p:nvSpPr>
        <p:spPr>
          <a:xfrm>
            <a:off x="9959437" y="6226845"/>
            <a:ext cx="365760" cy="365760"/>
          </a:xfrm>
          <a:prstGeom prst="rect">
            <a:avLst/>
          </a:prstGeom>
          <a:noFill/>
          <a:ln w="6350">
            <a:noFill/>
          </a:ln>
        </p:spPr>
        <p:txBody>
          <a:bodyPr wrap="square" lIns="91440" tIns="91440" rIns="91440" bIns="91440" rtlCol="0" anchor="ctr" anchorCtr="1">
            <a:noAutofit/>
          </a:bodyPr>
          <a:lstStyle/>
          <a:p>
            <a:pPr algn="ctr"/>
            <a:fld id="{53019F72-BEF8-304E-97B4-EA8E918A2104}" type="slidenum">
              <a:rPr lang="en-US" sz="1050" smtClean="0">
                <a:solidFill>
                  <a:schemeClr val="accent6"/>
                </a:solidFill>
              </a:rPr>
              <a:pPr algn="ctr"/>
              <a:t>‹#›</a:t>
            </a:fld>
            <a:r>
              <a:rPr lang="en-US" sz="1200"/>
              <a:t> </a:t>
            </a:r>
            <a:endParaRPr lang="en-US"/>
          </a:p>
        </p:txBody>
      </p:sp>
      <p:cxnSp>
        <p:nvCxnSpPr>
          <p:cNvPr id="4" name="Straight Connector 3">
            <a:extLst>
              <a:ext uri="{FF2B5EF4-FFF2-40B4-BE49-F238E27FC236}">
                <a16:creationId xmlns:a16="http://schemas.microsoft.com/office/drawing/2014/main" id="{EC5DD4C3-623F-B78A-75CB-D10781CC5B39}"/>
              </a:ext>
            </a:extLst>
          </p:cNvPr>
          <p:cNvCxnSpPr>
            <a:cxnSpLocks/>
          </p:cNvCxnSpPr>
          <p:nvPr userDrawn="1"/>
        </p:nvCxnSpPr>
        <p:spPr>
          <a:xfrm>
            <a:off x="10365843" y="6187190"/>
            <a:ext cx="0" cy="44818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lowchart: Alternate Process 4"/>
          <p:cNvSpPr/>
          <p:nvPr userDrawn="1"/>
        </p:nvSpPr>
        <p:spPr>
          <a:xfrm>
            <a:off x="418590" y="175573"/>
            <a:ext cx="11697665" cy="812817"/>
          </a:xfrm>
          <a:prstGeom prst="flowChartAlternateProcess">
            <a:avLst/>
          </a:prstGeom>
          <a:ln/>
        </p:spPr>
        <p:style>
          <a:lnRef idx="2">
            <a:schemeClr val="accent4">
              <a:shade val="50000"/>
            </a:schemeClr>
          </a:lnRef>
          <a:fillRef idx="1">
            <a:schemeClr val="accent4"/>
          </a:fillRef>
          <a:effectRef idx="0">
            <a:schemeClr val="accent4"/>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a:ea typeface="+mn-ea"/>
                <a:cs typeface="+mn-cs"/>
              </a:rPr>
              <a:t>         </a:t>
            </a:r>
            <a:endParaRPr kumimoji="0" lang="en-US" sz="2800" b="0" i="1" u="none" strike="noStrike" kern="1200" cap="none" spc="0" normalizeH="0" baseline="0" noProof="0">
              <a:ln>
                <a:noFill/>
              </a:ln>
              <a:solidFill>
                <a:srgbClr val="000000"/>
              </a:solidFill>
              <a:effectLst/>
              <a:uLnTx/>
              <a:uFillTx/>
              <a:latin typeface="Arial"/>
              <a:ea typeface="+mn-ea"/>
              <a:cs typeface="Arial"/>
            </a:endParaRPr>
          </a:p>
        </p:txBody>
      </p:sp>
      <p:sp>
        <p:nvSpPr>
          <p:cNvPr id="14" name="Google Shape;80;p42">
            <a:extLst>
              <a:ext uri="{FF2B5EF4-FFF2-40B4-BE49-F238E27FC236}">
                <a16:creationId xmlns:a16="http://schemas.microsoft.com/office/drawing/2014/main" id="{E11005C3-3065-21DA-29ED-2597FC28E07D}"/>
              </a:ext>
            </a:extLst>
          </p:cNvPr>
          <p:cNvSpPr/>
          <p:nvPr/>
        </p:nvSpPr>
        <p:spPr>
          <a:xfrm>
            <a:off x="161022" y="149932"/>
            <a:ext cx="919178" cy="893537"/>
          </a:xfrm>
          <a:prstGeom prst="ellipse">
            <a:avLst/>
          </a:prstGeom>
          <a:solidFill>
            <a:schemeClr val="lt1"/>
          </a:solidFill>
          <a:ln w="38100" cap="flat" cmpd="sng">
            <a:solidFill>
              <a:srgbClr val="CBB379"/>
            </a:solidFill>
            <a:prstDash val="solid"/>
            <a:miter lim="800000"/>
            <a:headEnd type="none" w="sm" len="sm"/>
            <a:tailEnd type="none" w="sm" len="sm"/>
          </a:ln>
        </p:spPr>
        <p:txBody>
          <a:bodyPr spcFirstLastPara="1" wrap="square" lIns="91425" tIns="45700" rIns="91425" bIns="457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sp>
        <p:nvSpPr>
          <p:cNvPr id="17" name="Title 1"/>
          <p:cNvSpPr>
            <a:spLocks noGrp="1"/>
          </p:cNvSpPr>
          <p:nvPr>
            <p:ph type="ctrTitle" hasCustomPrompt="1"/>
          </p:nvPr>
        </p:nvSpPr>
        <p:spPr>
          <a:xfrm>
            <a:off x="1240600" y="203711"/>
            <a:ext cx="10753691" cy="756540"/>
          </a:xfrm>
        </p:spPr>
        <p:txBody>
          <a:bodyPr vert="horz" lIns="0" tIns="0" rIns="0" bIns="0" anchor="ctr" anchorCtr="0">
            <a:noAutofit/>
          </a:bodyPr>
          <a:lstStyle>
            <a:lvl1pPr algn="l">
              <a:defRPr sz="2400" b="1">
                <a:solidFill>
                  <a:schemeClr val="bg1"/>
                </a:solidFill>
                <a:latin typeface="Arial" panose="020B0604020202020204" pitchFamily="34" charset="0"/>
                <a:cs typeface="Arial" panose="020B0604020202020204" pitchFamily="34" charset="0"/>
              </a:defRPr>
            </a:lvl1pPr>
          </a:lstStyle>
          <a:p>
            <a:r>
              <a:rPr lang="en-US"/>
              <a:t>HEADLINE</a:t>
            </a:r>
          </a:p>
        </p:txBody>
      </p:sp>
      <p:sp>
        <p:nvSpPr>
          <p:cNvPr id="20" name="Subtitle 2">
            <a:extLst>
              <a:ext uri="{FF2B5EF4-FFF2-40B4-BE49-F238E27FC236}">
                <a16:creationId xmlns:a16="http://schemas.microsoft.com/office/drawing/2014/main" id="{C9B0BA77-D58E-BD38-4A3E-23B8DCC66EDE}"/>
              </a:ext>
            </a:extLst>
          </p:cNvPr>
          <p:cNvSpPr>
            <a:spLocks noGrp="1"/>
          </p:cNvSpPr>
          <p:nvPr>
            <p:ph type="subTitle" idx="1"/>
          </p:nvPr>
        </p:nvSpPr>
        <p:spPr>
          <a:xfrm>
            <a:off x="1754658" y="1053811"/>
            <a:ext cx="9012195" cy="379574"/>
          </a:xfrm>
          <a:prstGeom prst="rect">
            <a:avLst/>
          </a:prstGeom>
        </p:spPr>
        <p:txBody>
          <a:bodyPr>
            <a:normAutofit/>
          </a:bodyPr>
          <a:lstStyle>
            <a:lvl1pPr marL="0" indent="0" algn="ctr">
              <a:buNone/>
              <a:defRPr sz="1800" b="1" i="1">
                <a:solidFill>
                  <a:srgbClr val="5F636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6">
            <a:extLst>
              <a:ext uri="{FF2B5EF4-FFF2-40B4-BE49-F238E27FC236}">
                <a16:creationId xmlns:a16="http://schemas.microsoft.com/office/drawing/2014/main" id="{B9A17B55-CF1A-54C9-8895-0097C9A9E0F4}"/>
              </a:ext>
            </a:extLst>
          </p:cNvPr>
          <p:cNvSpPr>
            <a:spLocks noGrp="1"/>
          </p:cNvSpPr>
          <p:nvPr>
            <p:ph type="body" sz="quarter" idx="10"/>
          </p:nvPr>
        </p:nvSpPr>
        <p:spPr>
          <a:xfrm>
            <a:off x="694117" y="1752600"/>
            <a:ext cx="11146609" cy="39709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28238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Blank Slide">
    <p:spTree>
      <p:nvGrpSpPr>
        <p:cNvPr id="1" name=""/>
        <p:cNvGrpSpPr/>
        <p:nvPr/>
      </p:nvGrpSpPr>
      <p:grpSpPr>
        <a:xfrm>
          <a:off x="0" y="0"/>
          <a:ext cx="0" cy="0"/>
          <a:chOff x="0" y="0"/>
          <a:chExt cx="0" cy="0"/>
        </a:xfrm>
      </p:grpSpPr>
      <p:graphicFrame>
        <p:nvGraphicFramePr>
          <p:cNvPr id="18" name="think-cell data - do not delete" hidden="1"/>
          <p:cNvGraphicFramePr>
            <a:graphicFrameLocks noChangeAspect="1"/>
          </p:cNvGraphicFramePr>
          <p:nvPr userDrawn="1">
            <p:custDataLst>
              <p:tags r:id="rId2"/>
            </p:custDataLst>
            <p:extLst>
              <p:ext uri="{D42A27DB-BD31-4B8C-83A1-F6EECF244321}">
                <p14:modId xmlns:p14="http://schemas.microsoft.com/office/powerpoint/2010/main" val="6268510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403" name="think-cell Slide" r:id="rId4" imgW="421" imgH="423" progId="TCLayout.ActiveDocument.1">
                  <p:embed/>
                </p:oleObj>
              </mc:Choice>
              <mc:Fallback>
                <p:oleObj name="think-cell Slide" r:id="rId4" imgW="421" imgH="423" progId="TCLayout.ActiveDocument.1">
                  <p:embed/>
                  <p:pic>
                    <p:nvPicPr>
                      <p:cNvPr id="18"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C2594026-4971-C236-2573-7B99EAA6C7EF}"/>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503408" y="6232902"/>
            <a:ext cx="1402080" cy="378845"/>
          </a:xfrm>
          <a:prstGeom prst="rect">
            <a:avLst/>
          </a:prstGeom>
        </p:spPr>
      </p:pic>
      <p:sp>
        <p:nvSpPr>
          <p:cNvPr id="3" name="TextBox 2">
            <a:extLst>
              <a:ext uri="{FF2B5EF4-FFF2-40B4-BE49-F238E27FC236}">
                <a16:creationId xmlns:a16="http://schemas.microsoft.com/office/drawing/2014/main" id="{D6708A7C-87B5-D899-22D8-B8FBD4154814}"/>
              </a:ext>
            </a:extLst>
          </p:cNvPr>
          <p:cNvSpPr txBox="1"/>
          <p:nvPr userDrawn="1"/>
        </p:nvSpPr>
        <p:spPr>
          <a:xfrm>
            <a:off x="9959437" y="6226845"/>
            <a:ext cx="365760" cy="365760"/>
          </a:xfrm>
          <a:prstGeom prst="rect">
            <a:avLst/>
          </a:prstGeom>
          <a:noFill/>
          <a:ln w="6350">
            <a:noFill/>
          </a:ln>
        </p:spPr>
        <p:txBody>
          <a:bodyPr wrap="square" lIns="91440" tIns="91440" rIns="91440" bIns="91440" rtlCol="0" anchor="ctr" anchorCtr="1">
            <a:noAutofit/>
          </a:bodyPr>
          <a:lstStyle/>
          <a:p>
            <a:pPr algn="ctr"/>
            <a:fld id="{53019F72-BEF8-304E-97B4-EA8E918A2104}" type="slidenum">
              <a:rPr lang="en-US" sz="1050" smtClean="0">
                <a:solidFill>
                  <a:schemeClr val="accent6"/>
                </a:solidFill>
              </a:rPr>
              <a:pPr algn="ctr"/>
              <a:t>‹#›</a:t>
            </a:fld>
            <a:r>
              <a:rPr lang="en-US" sz="1200"/>
              <a:t> </a:t>
            </a:r>
            <a:endParaRPr lang="en-US"/>
          </a:p>
        </p:txBody>
      </p:sp>
      <p:cxnSp>
        <p:nvCxnSpPr>
          <p:cNvPr id="4" name="Straight Connector 3">
            <a:extLst>
              <a:ext uri="{FF2B5EF4-FFF2-40B4-BE49-F238E27FC236}">
                <a16:creationId xmlns:a16="http://schemas.microsoft.com/office/drawing/2014/main" id="{EC5DD4C3-623F-B78A-75CB-D10781CC5B39}"/>
              </a:ext>
            </a:extLst>
          </p:cNvPr>
          <p:cNvCxnSpPr>
            <a:cxnSpLocks/>
          </p:cNvCxnSpPr>
          <p:nvPr userDrawn="1"/>
        </p:nvCxnSpPr>
        <p:spPr>
          <a:xfrm>
            <a:off x="10365843" y="6187190"/>
            <a:ext cx="0" cy="44818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lowchart: Alternate Process 4"/>
          <p:cNvSpPr/>
          <p:nvPr userDrawn="1"/>
        </p:nvSpPr>
        <p:spPr>
          <a:xfrm>
            <a:off x="418590" y="175573"/>
            <a:ext cx="11697665" cy="812817"/>
          </a:xfrm>
          <a:prstGeom prst="flowChartAlternateProcess">
            <a:avLst/>
          </a:prstGeom>
          <a:ln/>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a:ea typeface="+mn-ea"/>
                <a:cs typeface="+mn-cs"/>
              </a:rPr>
              <a:t>         </a:t>
            </a:r>
            <a:endParaRPr kumimoji="0" lang="en-US" sz="2800" b="0" i="1" u="none" strike="noStrike" kern="1200" cap="none" spc="0" normalizeH="0" baseline="0" noProof="0">
              <a:ln>
                <a:noFill/>
              </a:ln>
              <a:solidFill>
                <a:srgbClr val="000000"/>
              </a:solidFill>
              <a:effectLst/>
              <a:uLnTx/>
              <a:uFillTx/>
              <a:latin typeface="Arial"/>
              <a:ea typeface="+mn-ea"/>
              <a:cs typeface="Arial"/>
            </a:endParaRPr>
          </a:p>
        </p:txBody>
      </p:sp>
      <p:sp>
        <p:nvSpPr>
          <p:cNvPr id="14" name="Google Shape;80;p42">
            <a:extLst>
              <a:ext uri="{FF2B5EF4-FFF2-40B4-BE49-F238E27FC236}">
                <a16:creationId xmlns:a16="http://schemas.microsoft.com/office/drawing/2014/main" id="{E11005C3-3065-21DA-29ED-2597FC28E07D}"/>
              </a:ext>
            </a:extLst>
          </p:cNvPr>
          <p:cNvSpPr/>
          <p:nvPr/>
        </p:nvSpPr>
        <p:spPr>
          <a:xfrm>
            <a:off x="161022" y="149932"/>
            <a:ext cx="919178" cy="893537"/>
          </a:xfrm>
          <a:prstGeom prst="ellipse">
            <a:avLst/>
          </a:prstGeom>
          <a:solidFill>
            <a:schemeClr val="lt1"/>
          </a:solidFill>
          <a:ln w="38100" cap="flat" cmpd="sng">
            <a:solidFill>
              <a:srgbClr val="CBB379"/>
            </a:solidFill>
            <a:prstDash val="solid"/>
            <a:miter lim="800000"/>
            <a:headEnd type="none" w="sm" len="sm"/>
            <a:tailEnd type="none" w="sm" len="sm"/>
          </a:ln>
        </p:spPr>
        <p:txBody>
          <a:bodyPr spcFirstLastPara="1" wrap="square" lIns="91425" tIns="45700" rIns="91425" bIns="457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sp>
        <p:nvSpPr>
          <p:cNvPr id="17" name="Title 1"/>
          <p:cNvSpPr>
            <a:spLocks noGrp="1"/>
          </p:cNvSpPr>
          <p:nvPr>
            <p:ph type="ctrTitle" hasCustomPrompt="1"/>
          </p:nvPr>
        </p:nvSpPr>
        <p:spPr>
          <a:xfrm>
            <a:off x="1240600" y="203711"/>
            <a:ext cx="10753691" cy="756540"/>
          </a:xfrm>
        </p:spPr>
        <p:txBody>
          <a:bodyPr vert="horz" lIns="0" tIns="0" rIns="0" bIns="0" anchor="ctr" anchorCtr="0">
            <a:noAutofit/>
          </a:bodyPr>
          <a:lstStyle>
            <a:lvl1pPr algn="l">
              <a:defRPr sz="2400" b="1">
                <a:solidFill>
                  <a:schemeClr val="bg1"/>
                </a:solidFill>
                <a:latin typeface="Arial" panose="020B0604020202020204" pitchFamily="34" charset="0"/>
                <a:cs typeface="Arial" panose="020B0604020202020204" pitchFamily="34" charset="0"/>
              </a:defRPr>
            </a:lvl1pPr>
          </a:lstStyle>
          <a:p>
            <a:r>
              <a:rPr lang="en-US"/>
              <a:t>HEADLINE</a:t>
            </a:r>
          </a:p>
        </p:txBody>
      </p:sp>
      <p:sp>
        <p:nvSpPr>
          <p:cNvPr id="20" name="Subtitle 2">
            <a:extLst>
              <a:ext uri="{FF2B5EF4-FFF2-40B4-BE49-F238E27FC236}">
                <a16:creationId xmlns:a16="http://schemas.microsoft.com/office/drawing/2014/main" id="{C9B0BA77-D58E-BD38-4A3E-23B8DCC66EDE}"/>
              </a:ext>
            </a:extLst>
          </p:cNvPr>
          <p:cNvSpPr>
            <a:spLocks noGrp="1"/>
          </p:cNvSpPr>
          <p:nvPr>
            <p:ph type="subTitle" idx="1"/>
          </p:nvPr>
        </p:nvSpPr>
        <p:spPr>
          <a:xfrm>
            <a:off x="1754658" y="1053811"/>
            <a:ext cx="9012195" cy="379574"/>
          </a:xfrm>
          <a:prstGeom prst="rect">
            <a:avLst/>
          </a:prstGeom>
        </p:spPr>
        <p:txBody>
          <a:bodyPr>
            <a:normAutofit/>
          </a:bodyPr>
          <a:lstStyle>
            <a:lvl1pPr marL="0" indent="0" algn="ctr">
              <a:buNone/>
              <a:defRPr sz="1800" b="1" i="1">
                <a:solidFill>
                  <a:srgbClr val="5F636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6">
            <a:extLst>
              <a:ext uri="{FF2B5EF4-FFF2-40B4-BE49-F238E27FC236}">
                <a16:creationId xmlns:a16="http://schemas.microsoft.com/office/drawing/2014/main" id="{66E1A160-E548-685E-DF63-003D3C6B985B}"/>
              </a:ext>
            </a:extLst>
          </p:cNvPr>
          <p:cNvSpPr>
            <a:spLocks noGrp="1"/>
          </p:cNvSpPr>
          <p:nvPr>
            <p:ph type="body" sz="quarter" idx="10"/>
          </p:nvPr>
        </p:nvSpPr>
        <p:spPr>
          <a:xfrm>
            <a:off x="694117" y="1752600"/>
            <a:ext cx="11146609" cy="39709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45339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Blank Slide">
    <p:spTree>
      <p:nvGrpSpPr>
        <p:cNvPr id="1" name=""/>
        <p:cNvGrpSpPr/>
        <p:nvPr/>
      </p:nvGrpSpPr>
      <p:grpSpPr>
        <a:xfrm>
          <a:off x="0" y="0"/>
          <a:ext cx="0" cy="0"/>
          <a:chOff x="0" y="0"/>
          <a:chExt cx="0" cy="0"/>
        </a:xfrm>
      </p:grpSpPr>
      <p:graphicFrame>
        <p:nvGraphicFramePr>
          <p:cNvPr id="18" name="think-cell data - do not delete" hidden="1"/>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27" name="think-cell Slide" r:id="rId4" imgW="421" imgH="423" progId="TCLayout.ActiveDocument.1">
                  <p:embed/>
                </p:oleObj>
              </mc:Choice>
              <mc:Fallback>
                <p:oleObj name="think-cell Slide" r:id="rId4" imgW="421" imgH="423" progId="TCLayout.ActiveDocument.1">
                  <p:embed/>
                  <p:pic>
                    <p:nvPicPr>
                      <p:cNvPr id="18"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C2594026-4971-C236-2573-7B99EAA6C7EF}"/>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503408" y="6232902"/>
            <a:ext cx="1402080" cy="378845"/>
          </a:xfrm>
          <a:prstGeom prst="rect">
            <a:avLst/>
          </a:prstGeom>
        </p:spPr>
      </p:pic>
      <p:sp>
        <p:nvSpPr>
          <p:cNvPr id="3" name="TextBox 2">
            <a:extLst>
              <a:ext uri="{FF2B5EF4-FFF2-40B4-BE49-F238E27FC236}">
                <a16:creationId xmlns:a16="http://schemas.microsoft.com/office/drawing/2014/main" id="{D6708A7C-87B5-D899-22D8-B8FBD4154814}"/>
              </a:ext>
            </a:extLst>
          </p:cNvPr>
          <p:cNvSpPr txBox="1"/>
          <p:nvPr userDrawn="1"/>
        </p:nvSpPr>
        <p:spPr>
          <a:xfrm>
            <a:off x="9959437" y="6226845"/>
            <a:ext cx="365760" cy="365760"/>
          </a:xfrm>
          <a:prstGeom prst="rect">
            <a:avLst/>
          </a:prstGeom>
          <a:noFill/>
          <a:ln w="6350">
            <a:noFill/>
          </a:ln>
        </p:spPr>
        <p:txBody>
          <a:bodyPr wrap="square" lIns="91440" tIns="91440" rIns="91440" bIns="91440" rtlCol="0" anchor="ctr" anchorCtr="1">
            <a:noAutofit/>
          </a:bodyPr>
          <a:lstStyle/>
          <a:p>
            <a:pPr algn="ctr"/>
            <a:fld id="{53019F72-BEF8-304E-97B4-EA8E918A2104}" type="slidenum">
              <a:rPr lang="en-US" sz="1050" smtClean="0">
                <a:solidFill>
                  <a:schemeClr val="accent6"/>
                </a:solidFill>
              </a:rPr>
              <a:pPr algn="ctr"/>
              <a:t>‹#›</a:t>
            </a:fld>
            <a:r>
              <a:rPr lang="en-US" sz="1200"/>
              <a:t> </a:t>
            </a:r>
            <a:endParaRPr lang="en-US"/>
          </a:p>
        </p:txBody>
      </p:sp>
      <p:cxnSp>
        <p:nvCxnSpPr>
          <p:cNvPr id="4" name="Straight Connector 3">
            <a:extLst>
              <a:ext uri="{FF2B5EF4-FFF2-40B4-BE49-F238E27FC236}">
                <a16:creationId xmlns:a16="http://schemas.microsoft.com/office/drawing/2014/main" id="{EC5DD4C3-623F-B78A-75CB-D10781CC5B39}"/>
              </a:ext>
            </a:extLst>
          </p:cNvPr>
          <p:cNvCxnSpPr>
            <a:cxnSpLocks/>
          </p:cNvCxnSpPr>
          <p:nvPr userDrawn="1"/>
        </p:nvCxnSpPr>
        <p:spPr>
          <a:xfrm>
            <a:off x="10365843" y="6187190"/>
            <a:ext cx="0" cy="44818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lowchart: Alternate Process 4"/>
          <p:cNvSpPr/>
          <p:nvPr userDrawn="1"/>
        </p:nvSpPr>
        <p:spPr>
          <a:xfrm>
            <a:off x="418590" y="175573"/>
            <a:ext cx="11697665" cy="812817"/>
          </a:xfrm>
          <a:prstGeom prst="flowChartAlternateProcess">
            <a:avLst/>
          </a:prstGeom>
          <a:ln/>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Arial"/>
                <a:ea typeface="+mn-ea"/>
                <a:cs typeface="+mn-cs"/>
              </a:rPr>
              <a:t>         </a:t>
            </a:r>
            <a:endParaRPr kumimoji="0" lang="en-US" sz="2800" b="0" i="1" u="none" strike="noStrike" kern="1200" cap="none" spc="0" normalizeH="0" baseline="0" noProof="0">
              <a:ln>
                <a:noFill/>
              </a:ln>
              <a:solidFill>
                <a:srgbClr val="000000"/>
              </a:solidFill>
              <a:effectLst/>
              <a:uLnTx/>
              <a:uFillTx/>
              <a:latin typeface="Arial"/>
              <a:ea typeface="+mn-ea"/>
              <a:cs typeface="Arial"/>
            </a:endParaRPr>
          </a:p>
        </p:txBody>
      </p:sp>
      <p:sp>
        <p:nvSpPr>
          <p:cNvPr id="14" name="Google Shape;80;p42">
            <a:extLst>
              <a:ext uri="{FF2B5EF4-FFF2-40B4-BE49-F238E27FC236}">
                <a16:creationId xmlns:a16="http://schemas.microsoft.com/office/drawing/2014/main" id="{E11005C3-3065-21DA-29ED-2597FC28E07D}"/>
              </a:ext>
            </a:extLst>
          </p:cNvPr>
          <p:cNvSpPr/>
          <p:nvPr/>
        </p:nvSpPr>
        <p:spPr>
          <a:xfrm>
            <a:off x="161022" y="149932"/>
            <a:ext cx="919178" cy="893537"/>
          </a:xfrm>
          <a:prstGeom prst="ellipse">
            <a:avLst/>
          </a:prstGeom>
          <a:solidFill>
            <a:schemeClr val="lt1"/>
          </a:solidFill>
          <a:ln w="38100" cap="flat" cmpd="sng">
            <a:solidFill>
              <a:srgbClr val="CBB379"/>
            </a:solidFill>
            <a:prstDash val="solid"/>
            <a:miter lim="800000"/>
            <a:headEnd type="none" w="sm" len="sm"/>
            <a:tailEnd type="none" w="sm" len="sm"/>
          </a:ln>
        </p:spPr>
        <p:txBody>
          <a:bodyPr spcFirstLastPara="1" wrap="square" lIns="91425" tIns="45700" rIns="91425" bIns="457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sp>
        <p:nvSpPr>
          <p:cNvPr id="17" name="Title 1"/>
          <p:cNvSpPr>
            <a:spLocks noGrp="1"/>
          </p:cNvSpPr>
          <p:nvPr>
            <p:ph type="ctrTitle" hasCustomPrompt="1"/>
          </p:nvPr>
        </p:nvSpPr>
        <p:spPr>
          <a:xfrm>
            <a:off x="1240600" y="203711"/>
            <a:ext cx="10753691" cy="756540"/>
          </a:xfrm>
        </p:spPr>
        <p:txBody>
          <a:bodyPr vert="horz" lIns="0" tIns="0" rIns="0" bIns="0" anchor="ctr" anchorCtr="0">
            <a:noAutofit/>
          </a:bodyPr>
          <a:lstStyle>
            <a:lvl1pPr algn="l">
              <a:defRPr sz="2400" b="1">
                <a:solidFill>
                  <a:schemeClr val="bg1"/>
                </a:solidFill>
                <a:latin typeface="Arial" panose="020B0604020202020204" pitchFamily="34" charset="0"/>
                <a:cs typeface="Arial" panose="020B0604020202020204" pitchFamily="34" charset="0"/>
              </a:defRPr>
            </a:lvl1pPr>
          </a:lstStyle>
          <a:p>
            <a:r>
              <a:rPr lang="en-US"/>
              <a:t>HEADLINE</a:t>
            </a:r>
          </a:p>
        </p:txBody>
      </p:sp>
      <p:sp>
        <p:nvSpPr>
          <p:cNvPr id="20" name="Subtitle 2">
            <a:extLst>
              <a:ext uri="{FF2B5EF4-FFF2-40B4-BE49-F238E27FC236}">
                <a16:creationId xmlns:a16="http://schemas.microsoft.com/office/drawing/2014/main" id="{C9B0BA77-D58E-BD38-4A3E-23B8DCC66EDE}"/>
              </a:ext>
            </a:extLst>
          </p:cNvPr>
          <p:cNvSpPr>
            <a:spLocks noGrp="1"/>
          </p:cNvSpPr>
          <p:nvPr>
            <p:ph type="subTitle" idx="1"/>
          </p:nvPr>
        </p:nvSpPr>
        <p:spPr>
          <a:xfrm>
            <a:off x="1754658" y="1053811"/>
            <a:ext cx="9012195" cy="379574"/>
          </a:xfrm>
          <a:prstGeom prst="rect">
            <a:avLst/>
          </a:prstGeom>
        </p:spPr>
        <p:txBody>
          <a:bodyPr>
            <a:normAutofit/>
          </a:bodyPr>
          <a:lstStyle>
            <a:lvl1pPr marL="0" indent="0" algn="ctr">
              <a:buNone/>
              <a:defRPr sz="1800" b="1" i="1">
                <a:solidFill>
                  <a:srgbClr val="5F6368"/>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6">
            <a:extLst>
              <a:ext uri="{FF2B5EF4-FFF2-40B4-BE49-F238E27FC236}">
                <a16:creationId xmlns:a16="http://schemas.microsoft.com/office/drawing/2014/main" id="{27E317BB-77AD-7DB6-C890-9255FD98D894}"/>
              </a:ext>
            </a:extLst>
          </p:cNvPr>
          <p:cNvSpPr>
            <a:spLocks noGrp="1"/>
          </p:cNvSpPr>
          <p:nvPr>
            <p:ph type="body" sz="quarter" idx="10"/>
          </p:nvPr>
        </p:nvSpPr>
        <p:spPr>
          <a:xfrm>
            <a:off x="694117" y="1752600"/>
            <a:ext cx="11146609" cy="39709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41347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inical Car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F646B38-2DA4-0D4B-ADBF-652AA90F5193}"/>
              </a:ext>
            </a:extLst>
          </p:cNvPr>
          <p:cNvGrpSpPr/>
          <p:nvPr userDrawn="1"/>
        </p:nvGrpSpPr>
        <p:grpSpPr>
          <a:xfrm>
            <a:off x="600622" y="494100"/>
            <a:ext cx="946988" cy="946988"/>
            <a:chOff x="3693446" y="2806995"/>
            <a:chExt cx="946988" cy="946988"/>
          </a:xfrm>
        </p:grpSpPr>
        <p:sp>
          <p:nvSpPr>
            <p:cNvPr id="8" name="Oval 7">
              <a:extLst>
                <a:ext uri="{FF2B5EF4-FFF2-40B4-BE49-F238E27FC236}">
                  <a16:creationId xmlns:a16="http://schemas.microsoft.com/office/drawing/2014/main" id="{79BCEFF0-634C-2141-9CAA-A4B41968BB86}"/>
                </a:ext>
              </a:extLst>
            </p:cNvPr>
            <p:cNvSpPr/>
            <p:nvPr/>
          </p:nvSpPr>
          <p:spPr>
            <a:xfrm>
              <a:off x="3693446" y="2806995"/>
              <a:ext cx="946988" cy="946988"/>
            </a:xfrm>
            <a:prstGeom prst="ellipse">
              <a:avLst/>
            </a:prstGeom>
            <a:solidFill>
              <a:schemeClr val="bg1"/>
            </a:solidFill>
            <a:ln w="38100">
              <a:solidFill>
                <a:srgbClr val="CBB3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FB0DEC4-6C7E-2D41-86D8-E0D0C3DBA71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809665" y="2909785"/>
              <a:ext cx="720601" cy="720601"/>
            </a:xfrm>
            <a:prstGeom prst="rect">
              <a:avLst/>
            </a:prstGeom>
          </p:spPr>
        </p:pic>
      </p:grpSp>
      <p:sp>
        <p:nvSpPr>
          <p:cNvPr id="10" name="Title 1">
            <a:extLst>
              <a:ext uri="{FF2B5EF4-FFF2-40B4-BE49-F238E27FC236}">
                <a16:creationId xmlns:a16="http://schemas.microsoft.com/office/drawing/2014/main" id="{1DF9BF6F-5BE5-A949-A2BE-FEB6D3DE7380}"/>
              </a:ext>
            </a:extLst>
          </p:cNvPr>
          <p:cNvSpPr>
            <a:spLocks noGrp="1"/>
          </p:cNvSpPr>
          <p:nvPr>
            <p:ph type="title" hasCustomPrompt="1"/>
          </p:nvPr>
        </p:nvSpPr>
        <p:spPr>
          <a:xfrm>
            <a:off x="1663829" y="811650"/>
            <a:ext cx="4660243" cy="311888"/>
          </a:xfrm>
          <a:prstGeom prst="rect">
            <a:avLst/>
          </a:prstGeom>
        </p:spPr>
        <p:txBody>
          <a:bodyPr/>
          <a:lstStyle>
            <a:lvl1pPr>
              <a:defRPr sz="2000">
                <a:latin typeface="+mj-lt"/>
              </a:defRPr>
            </a:lvl1pPr>
          </a:lstStyle>
          <a:p>
            <a:r>
              <a:rPr lang="en-US"/>
              <a:t>CLINICAL CARE HEADLINE</a:t>
            </a:r>
          </a:p>
        </p:txBody>
      </p:sp>
      <p:sp>
        <p:nvSpPr>
          <p:cNvPr id="12" name="Text Placeholder 17">
            <a:extLst>
              <a:ext uri="{FF2B5EF4-FFF2-40B4-BE49-F238E27FC236}">
                <a16:creationId xmlns:a16="http://schemas.microsoft.com/office/drawing/2014/main" id="{632BF96A-B5EB-CE4D-B28C-D3E503A4302A}"/>
              </a:ext>
            </a:extLst>
          </p:cNvPr>
          <p:cNvSpPr>
            <a:spLocks noGrp="1"/>
          </p:cNvSpPr>
          <p:nvPr>
            <p:ph type="body" sz="quarter" idx="10" hasCustomPrompt="1"/>
          </p:nvPr>
        </p:nvSpPr>
        <p:spPr>
          <a:xfrm>
            <a:off x="762784" y="1922114"/>
            <a:ext cx="4660243" cy="830997"/>
          </a:xfrm>
          <a:prstGeom prst="rect">
            <a:avLst/>
          </a:prstGeom>
        </p:spPr>
        <p:txBody>
          <a:bodyPr/>
          <a:lstStyle>
            <a:lvl1pPr marL="0" indent="0">
              <a:buNone/>
              <a:defRPr sz="1600" i="0">
                <a:solidFill>
                  <a:schemeClr val="tx1">
                    <a:lumMod val="75000"/>
                    <a:lumOff val="25000"/>
                  </a:schemeClr>
                </a:solidFill>
                <a:latin typeface="Helvetica" pitchFamily="2" charset="0"/>
              </a:defRPr>
            </a:lvl1pPr>
            <a:lvl2pPr marL="457200" indent="0">
              <a:buNone/>
              <a:defRPr sz="1800">
                <a:solidFill>
                  <a:schemeClr val="tx1">
                    <a:lumMod val="75000"/>
                    <a:lumOff val="25000"/>
                  </a:schemeClr>
                </a:solidFill>
              </a:defRPr>
            </a:lvl2pPr>
            <a:lvl3pPr marL="914400" indent="0">
              <a:buNone/>
              <a:defRPr sz="1600">
                <a:solidFill>
                  <a:schemeClr val="tx1">
                    <a:lumMod val="75000"/>
                    <a:lumOff val="25000"/>
                  </a:schemeClr>
                </a:solidFill>
              </a:defRPr>
            </a:lvl3pPr>
            <a:lvl4pPr>
              <a:defRPr sz="1400">
                <a:solidFill>
                  <a:schemeClr val="tx1">
                    <a:lumMod val="75000"/>
                    <a:lumOff val="25000"/>
                  </a:schemeClr>
                </a:solidFill>
              </a:defRPr>
            </a:lvl4pPr>
            <a:lvl5pPr>
              <a:defRPr sz="1400">
                <a:solidFill>
                  <a:schemeClr val="tx1">
                    <a:lumMod val="75000"/>
                    <a:lumOff val="25000"/>
                  </a:schemeClr>
                </a:solidFill>
              </a:defRPr>
            </a:lvl5pPr>
          </a:lstStyle>
          <a:p>
            <a:pPr lvl="0"/>
            <a:r>
              <a:rPr lang="en-US"/>
              <a:t>We are a world-class medical destination at the forefront of transformative education, science, medicine, and healthcare. </a:t>
            </a:r>
          </a:p>
        </p:txBody>
      </p:sp>
      <p:sp>
        <p:nvSpPr>
          <p:cNvPr id="13" name="Text Placeholder 19">
            <a:extLst>
              <a:ext uri="{FF2B5EF4-FFF2-40B4-BE49-F238E27FC236}">
                <a16:creationId xmlns:a16="http://schemas.microsoft.com/office/drawing/2014/main" id="{B78C0FC2-AC0D-294F-9B31-E0C4B664BC35}"/>
              </a:ext>
            </a:extLst>
          </p:cNvPr>
          <p:cNvSpPr>
            <a:spLocks noGrp="1"/>
          </p:cNvSpPr>
          <p:nvPr>
            <p:ph type="body" sz="quarter" idx="11" hasCustomPrompt="1"/>
          </p:nvPr>
        </p:nvSpPr>
        <p:spPr>
          <a:xfrm>
            <a:off x="762801" y="3278343"/>
            <a:ext cx="4660900" cy="2560637"/>
          </a:xfrm>
          <a:prstGeom prst="rect">
            <a:avLst/>
          </a:prstGeom>
        </p:spPr>
        <p:txBody>
          <a:bodyPr/>
          <a:lstStyle>
            <a:lvl1pPr marL="342900" marR="0" indent="-342900" algn="l" defTabSz="914400" rtl="0" eaLnBrk="1" fontAlgn="auto" latinLnBrk="0" hangingPunct="1">
              <a:lnSpc>
                <a:spcPct val="100000"/>
              </a:lnSpc>
              <a:spcBef>
                <a:spcPts val="1000"/>
              </a:spcBef>
              <a:spcAft>
                <a:spcPts val="0"/>
              </a:spcAft>
              <a:buClr>
                <a:srgbClr val="CBB379"/>
              </a:buClr>
              <a:buSzTx/>
              <a:buFont typeface="Arial" panose="020B0604020202020204" pitchFamily="34" charset="0"/>
              <a:buChar char="•"/>
              <a:tabLst/>
              <a:defRPr sz="1600" b="0">
                <a:solidFill>
                  <a:schemeClr val="tx1">
                    <a:lumMod val="75000"/>
                    <a:lumOff val="25000"/>
                  </a:schemeClr>
                </a:solidFill>
              </a:defRPr>
            </a:lvl1pPr>
            <a:lvl2pPr marL="457200" indent="0">
              <a:buFont typeface="Arial" panose="020B0604020202020204" pitchFamily="34" charset="0"/>
              <a:buChar char="‒"/>
              <a:defRPr sz="1300">
                <a:solidFill>
                  <a:schemeClr val="tx1">
                    <a:lumMod val="75000"/>
                    <a:lumOff val="25000"/>
                  </a:schemeClr>
                </a:solidFill>
              </a:defRPr>
            </a:lvl2pPr>
            <a:lvl3pPr marL="914400" indent="0">
              <a:buFont typeface="Arial" panose="020B0604020202020204" pitchFamily="34" charset="0"/>
              <a:buNone/>
              <a:defRPr sz="1600">
                <a:solidFill>
                  <a:schemeClr val="tx1">
                    <a:lumMod val="75000"/>
                    <a:lumOff val="25000"/>
                  </a:schemeClr>
                </a:solidFill>
              </a:defRPr>
            </a:lvl3pPr>
            <a:lvl4pPr marL="1371600" indent="0">
              <a:buFont typeface="Arial" panose="020B0604020202020204" pitchFamily="34" charset="0"/>
              <a:buNone/>
              <a:defRPr sz="1600">
                <a:solidFill>
                  <a:schemeClr val="tx1">
                    <a:lumMod val="75000"/>
                    <a:lumOff val="25000"/>
                  </a:schemeClr>
                </a:solidFill>
              </a:defRPr>
            </a:lvl4pPr>
            <a:lvl5pPr marL="1828800" indent="0">
              <a:buFont typeface="Arial" panose="020B0604020202020204" pitchFamily="34" charset="0"/>
              <a:buNone/>
              <a:defRPr sz="1600">
                <a:solidFill>
                  <a:schemeClr val="tx1">
                    <a:lumMod val="75000"/>
                    <a:lumOff val="25000"/>
                  </a:schemeClr>
                </a:solidFill>
              </a:defRPr>
            </a:lvl5pPr>
          </a:lstStyle>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a:t>Bullet point</a:t>
            </a:r>
          </a:p>
          <a:p>
            <a:pPr marL="457200" marR="0" lvl="1" indent="-342900" algn="l" defTabSz="914400" rtl="0" eaLnBrk="1" fontAlgn="auto" latinLnBrk="0" hangingPunct="1">
              <a:lnSpc>
                <a:spcPct val="90000"/>
              </a:lnSpc>
              <a:spcBef>
                <a:spcPts val="1000"/>
              </a:spcBef>
              <a:spcAft>
                <a:spcPts val="0"/>
              </a:spcAft>
              <a:buClr>
                <a:srgbClr val="CBB379"/>
              </a:buClr>
              <a:buSzTx/>
              <a:tabLst/>
              <a:defRPr/>
            </a:pPr>
            <a:r>
              <a:rPr lang="en-US"/>
              <a:t>Sub-bullet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a:t>Bullet point</a:t>
            </a:r>
          </a:p>
          <a:p>
            <a:pPr marL="342900" marR="0" lvl="0" indent="-342900" algn="l" defTabSz="914400" rtl="0" eaLnBrk="1" fontAlgn="auto" latinLnBrk="0" hangingPunct="1">
              <a:lnSpc>
                <a:spcPct val="90000"/>
              </a:lnSpc>
              <a:spcBef>
                <a:spcPts val="1000"/>
              </a:spcBef>
              <a:spcAft>
                <a:spcPts val="0"/>
              </a:spcAft>
              <a:buClr>
                <a:srgbClr val="CBB379"/>
              </a:buClr>
              <a:buSzTx/>
              <a:tabLst/>
              <a:defRPr/>
            </a:pPr>
            <a:r>
              <a:rPr lang="en-US"/>
              <a:t>Bullet point</a:t>
            </a:r>
          </a:p>
          <a:p>
            <a:pPr lvl="0"/>
            <a:endParaRPr lang="en-US"/>
          </a:p>
        </p:txBody>
      </p:sp>
      <p:sp>
        <p:nvSpPr>
          <p:cNvPr id="14" name="Text Placeholder 21">
            <a:extLst>
              <a:ext uri="{FF2B5EF4-FFF2-40B4-BE49-F238E27FC236}">
                <a16:creationId xmlns:a16="http://schemas.microsoft.com/office/drawing/2014/main" id="{97048F38-8868-E245-9A6A-ACE7B8690CFC}"/>
              </a:ext>
            </a:extLst>
          </p:cNvPr>
          <p:cNvSpPr>
            <a:spLocks noGrp="1"/>
          </p:cNvSpPr>
          <p:nvPr>
            <p:ph type="body" sz="quarter" idx="12" hasCustomPrompt="1"/>
          </p:nvPr>
        </p:nvSpPr>
        <p:spPr>
          <a:xfrm>
            <a:off x="762784" y="2925183"/>
            <a:ext cx="2700338" cy="330530"/>
          </a:xfrm>
          <a:prstGeom prst="rect">
            <a:avLst/>
          </a:prstGeom>
        </p:spPr>
        <p:txBody>
          <a:bodyPr/>
          <a:lstStyle>
            <a:lvl1pPr marL="0" indent="0">
              <a:buNone/>
              <a:defRPr sz="1600" b="1">
                <a:solidFill>
                  <a:schemeClr val="tx1">
                    <a:lumMod val="75000"/>
                    <a:lumOff val="25000"/>
                  </a:schemeClr>
                </a:solidFill>
              </a:defRPr>
            </a:lvl1pPr>
          </a:lstStyle>
          <a:p>
            <a:pPr lvl="0"/>
            <a:r>
              <a:rPr lang="en-US"/>
              <a:t>SUBHEADING</a:t>
            </a:r>
          </a:p>
        </p:txBody>
      </p:sp>
      <p:sp>
        <p:nvSpPr>
          <p:cNvPr id="19" name="Picture Placeholder 15">
            <a:extLst>
              <a:ext uri="{FF2B5EF4-FFF2-40B4-BE49-F238E27FC236}">
                <a16:creationId xmlns:a16="http://schemas.microsoft.com/office/drawing/2014/main" id="{2C5BB342-F305-7C4A-AB1C-2B52530AFB7C}"/>
              </a:ext>
            </a:extLst>
          </p:cNvPr>
          <p:cNvSpPr>
            <a:spLocks noGrp="1"/>
          </p:cNvSpPr>
          <p:nvPr>
            <p:ph type="pic" sz="quarter" idx="13" hasCustomPrompt="1"/>
          </p:nvPr>
        </p:nvSpPr>
        <p:spPr>
          <a:xfrm>
            <a:off x="6555887" y="1"/>
            <a:ext cx="5636113" cy="6857999"/>
          </a:xfrm>
          <a:prstGeom prst="rect">
            <a:avLst/>
          </a:prstGeom>
        </p:spPr>
        <p:txBody>
          <a:bodyPr/>
          <a:lstStyle>
            <a:lvl1pPr marL="0" indent="0" algn="ctr">
              <a:buNone/>
              <a:defRPr sz="1600" i="1">
                <a:solidFill>
                  <a:schemeClr val="bg1">
                    <a:lumMod val="65000"/>
                  </a:schemeClr>
                </a:solidFill>
              </a:defRPr>
            </a:lvl1pPr>
          </a:lstStyle>
          <a:p>
            <a:r>
              <a:rPr lang="en-US"/>
              <a:t>CLICK ICON TO INSERT</a:t>
            </a:r>
            <a:br>
              <a:rPr lang="en-US"/>
            </a:br>
            <a:r>
              <a:rPr lang="en-US"/>
              <a:t>PICTURE OR GRAPHIC</a:t>
            </a:r>
          </a:p>
        </p:txBody>
      </p:sp>
    </p:spTree>
    <p:extLst>
      <p:ext uri="{BB962C8B-B14F-4D97-AF65-F5344CB8AC3E}">
        <p14:creationId xmlns:p14="http://schemas.microsoft.com/office/powerpoint/2010/main" val="7079513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6430CA-5A1B-0347-9ABF-FB54F0AB2164}" type="datetime1">
              <a:rPr lang="en-US" smtClean="0"/>
              <a:t>7/10/2026</a:t>
            </a:fld>
            <a:endParaRPr lang="en-US"/>
          </a:p>
        </p:txBody>
      </p:sp>
      <p:sp>
        <p:nvSpPr>
          <p:cNvPr id="4" name="Footer Placeholder 3"/>
          <p:cNvSpPr>
            <a:spLocks noGrp="1"/>
          </p:cNvSpPr>
          <p:nvPr>
            <p:ph type="ftr" sz="quarter" idx="11"/>
          </p:nvPr>
        </p:nvSpPr>
        <p:spPr/>
        <p:txBody>
          <a:bodyPr/>
          <a:lstStyle/>
          <a:p>
            <a:r>
              <a:rPr lang="en-US"/>
              <a:t>Confidential</a:t>
            </a:r>
          </a:p>
        </p:txBody>
      </p:sp>
      <p:sp>
        <p:nvSpPr>
          <p:cNvPr id="5" name="Slide Number Placeholder 4"/>
          <p:cNvSpPr>
            <a:spLocks noGrp="1"/>
          </p:cNvSpPr>
          <p:nvPr>
            <p:ph type="sldNum" sz="quarter" idx="12"/>
          </p:nvPr>
        </p:nvSpPr>
        <p:spPr/>
        <p:txBody>
          <a:bodyPr/>
          <a:lstStyle/>
          <a:p>
            <a:fld id="{48FCA635-0317-224A-9E1E-93A1F7C5D321}" type="slidenum">
              <a:rPr lang="en-US" smtClean="0"/>
              <a:t>‹#›</a:t>
            </a:fld>
            <a:endParaRPr lang="en-US"/>
          </a:p>
        </p:txBody>
      </p:sp>
    </p:spTree>
    <p:extLst>
      <p:ext uri="{BB962C8B-B14F-4D97-AF65-F5344CB8AC3E}">
        <p14:creationId xmlns:p14="http://schemas.microsoft.com/office/powerpoint/2010/main" val="698178837"/>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0031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aphicFrame>
        <p:nvGraphicFramePr>
          <p:cNvPr id="5" name="think-cell data - do not delete" hidden="1"/>
          <p:cNvGraphicFramePr>
            <a:graphicFrameLocks/>
          </p:cNvGraphicFramePr>
          <p:nvPr userDrawn="1">
            <p:custDataLst>
              <p:tags r:id="rId2"/>
            </p:custDataLst>
            <p:extLst>
              <p:ext uri="{D42A27DB-BD31-4B8C-83A1-F6EECF244321}">
                <p14:modId xmlns:p14="http://schemas.microsoft.com/office/powerpoint/2010/main" val="38076276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472" name="think-cell Slide" r:id="rId4" imgW="421" imgH="423" progId="TCLayout.ActiveDocument.1">
                  <p:embed/>
                </p:oleObj>
              </mc:Choice>
              <mc:Fallback>
                <p:oleObj name="think-cell Slide" r:id="rId4" imgW="421" imgH="423"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455CECB-EE61-1945-6892-82BA69AB5EBE}"/>
              </a:ext>
            </a:extLst>
          </p:cNvPr>
          <p:cNvSpPr>
            <a:spLocks noGrp="1"/>
          </p:cNvSpPr>
          <p:nvPr>
            <p:ph type="ctrTitle"/>
          </p:nvPr>
        </p:nvSpPr>
        <p:spPr>
          <a:xfrm>
            <a:off x="-1" y="2010032"/>
            <a:ext cx="8542639" cy="914400"/>
          </a:xfrm>
          <a:prstGeom prst="rect">
            <a:avLst/>
          </a:prstGeom>
        </p:spPr>
        <p:txBody>
          <a:bodyPr vert="horz" anchor="b"/>
          <a:lstStyle>
            <a:lvl1pPr algn="ctr">
              <a:defRPr sz="4400" b="1">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9B0BA77-D58E-BD38-4A3E-23B8DCC66EDE}"/>
              </a:ext>
            </a:extLst>
          </p:cNvPr>
          <p:cNvSpPr>
            <a:spLocks noGrp="1"/>
          </p:cNvSpPr>
          <p:nvPr>
            <p:ph type="subTitle" idx="1"/>
          </p:nvPr>
        </p:nvSpPr>
        <p:spPr>
          <a:xfrm>
            <a:off x="4588476" y="2934773"/>
            <a:ext cx="3954161" cy="541595"/>
          </a:xfrm>
          <a:prstGeom prst="rect">
            <a:avLst/>
          </a:prstGeom>
        </p:spPr>
        <p:txBody>
          <a:bodyPr/>
          <a:lstStyle>
            <a:lvl1pPr marL="0" indent="0" algn="ctr">
              <a:buNone/>
              <a:defRPr sz="2000" i="1">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31004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AC95CC0-04D6-3DBF-0C1A-308AB4FB1A7A}"/>
              </a:ext>
            </a:extLst>
          </p:cNvPr>
          <p:cNvSpPr>
            <a:spLocks noGrp="1"/>
          </p:cNvSpPr>
          <p:nvPr>
            <p:ph type="pic" sz="quarter" idx="13"/>
          </p:nvPr>
        </p:nvSpPr>
        <p:spPr>
          <a:xfrm>
            <a:off x="142240" y="0"/>
            <a:ext cx="12041632" cy="6858000"/>
          </a:xfrm>
        </p:spPr>
        <p:txBody>
          <a:bodyPr/>
          <a:lstStyle/>
          <a:p>
            <a:endParaRPr lang="en-US"/>
          </a:p>
        </p:txBody>
      </p:sp>
      <p:sp>
        <p:nvSpPr>
          <p:cNvPr id="8" name="Rectangle 7">
            <a:extLst>
              <a:ext uri="{FF2B5EF4-FFF2-40B4-BE49-F238E27FC236}">
                <a16:creationId xmlns:a16="http://schemas.microsoft.com/office/drawing/2014/main" id="{B5BEF8FA-368D-F7A6-8DBD-D389FB5C3C55}"/>
              </a:ext>
            </a:extLst>
          </p:cNvPr>
          <p:cNvSpPr/>
          <p:nvPr userDrawn="1"/>
        </p:nvSpPr>
        <p:spPr>
          <a:xfrm>
            <a:off x="0" y="0"/>
            <a:ext cx="142240" cy="6858000"/>
          </a:xfrm>
          <a:prstGeom prst="rect">
            <a:avLst/>
          </a:prstGeom>
          <a:solidFill>
            <a:srgbClr val="CBB3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798576" y="625098"/>
            <a:ext cx="7482840" cy="1088459"/>
          </a:xfrm>
        </p:spPr>
        <p:txBody>
          <a:bodyPr lIns="0" tIns="0" rIns="0" bIns="0" anchor="ctr" anchorCtr="0">
            <a:noAutofit/>
          </a:bodyPr>
          <a:lstStyle>
            <a:lvl1pPr algn="l">
              <a:defRPr sz="6000" b="1">
                <a:solidFill>
                  <a:schemeClr val="accent4"/>
                </a:solidFill>
              </a:defRPr>
            </a:lvl1pPr>
          </a:lstStyle>
          <a:p>
            <a:r>
              <a:rPr lang="en-US"/>
              <a:t>HEADLINE</a:t>
            </a:r>
          </a:p>
        </p:txBody>
      </p:sp>
      <p:sp>
        <p:nvSpPr>
          <p:cNvPr id="3" name="Subtitle 2"/>
          <p:cNvSpPr>
            <a:spLocks noGrp="1"/>
          </p:cNvSpPr>
          <p:nvPr>
            <p:ph type="subTitle" idx="1"/>
          </p:nvPr>
        </p:nvSpPr>
        <p:spPr>
          <a:xfrm>
            <a:off x="760476" y="2062731"/>
            <a:ext cx="10805160" cy="2339974"/>
          </a:xfrm>
        </p:spPr>
        <p:txBody>
          <a:bodyPr lIns="0" tIns="0" rIns="0" bIns="0">
            <a:no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a:extLst>
              <a:ext uri="{FF2B5EF4-FFF2-40B4-BE49-F238E27FC236}">
                <a16:creationId xmlns:a16="http://schemas.microsoft.com/office/drawing/2014/main" id="{6B732A8E-47CE-507D-6B49-D80A7FFC521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503408" y="6232902"/>
            <a:ext cx="1402080" cy="378845"/>
          </a:xfrm>
          <a:prstGeom prst="rect">
            <a:avLst/>
          </a:prstGeom>
        </p:spPr>
      </p:pic>
      <p:sp>
        <p:nvSpPr>
          <p:cNvPr id="5" name="TextBox 4">
            <a:extLst>
              <a:ext uri="{FF2B5EF4-FFF2-40B4-BE49-F238E27FC236}">
                <a16:creationId xmlns:a16="http://schemas.microsoft.com/office/drawing/2014/main" id="{114CE568-5FB7-437D-A50B-4577A9AC4B3A}"/>
              </a:ext>
            </a:extLst>
          </p:cNvPr>
          <p:cNvSpPr txBox="1"/>
          <p:nvPr userDrawn="1"/>
        </p:nvSpPr>
        <p:spPr>
          <a:xfrm>
            <a:off x="9959437" y="6226845"/>
            <a:ext cx="365760" cy="365760"/>
          </a:xfrm>
          <a:prstGeom prst="rect">
            <a:avLst/>
          </a:prstGeom>
          <a:noFill/>
          <a:ln w="6350">
            <a:noFill/>
          </a:ln>
        </p:spPr>
        <p:txBody>
          <a:bodyPr wrap="square" lIns="91440" tIns="91440" rIns="91440" bIns="91440" rtlCol="0" anchor="ctr" anchorCtr="1">
            <a:noAutofit/>
          </a:bodyPr>
          <a:lstStyle/>
          <a:p>
            <a:pPr algn="ctr"/>
            <a:fld id="{53019F72-BEF8-304E-97B4-EA8E918A2104}" type="slidenum">
              <a:rPr lang="en-US" sz="1050" smtClean="0">
                <a:solidFill>
                  <a:schemeClr val="accent6"/>
                </a:solidFill>
              </a:rPr>
              <a:pPr algn="ctr"/>
              <a:t>‹#›</a:t>
            </a:fld>
            <a:r>
              <a:rPr lang="en-US" sz="1200"/>
              <a:t> </a:t>
            </a:r>
            <a:endParaRPr lang="en-US"/>
          </a:p>
        </p:txBody>
      </p:sp>
      <p:cxnSp>
        <p:nvCxnSpPr>
          <p:cNvPr id="9" name="Straight Connector 8">
            <a:extLst>
              <a:ext uri="{FF2B5EF4-FFF2-40B4-BE49-F238E27FC236}">
                <a16:creationId xmlns:a16="http://schemas.microsoft.com/office/drawing/2014/main" id="{5B67F169-33C0-33E3-C5F6-162A5311A9AD}"/>
              </a:ext>
            </a:extLst>
          </p:cNvPr>
          <p:cNvCxnSpPr>
            <a:cxnSpLocks/>
          </p:cNvCxnSpPr>
          <p:nvPr userDrawn="1"/>
        </p:nvCxnSpPr>
        <p:spPr>
          <a:xfrm>
            <a:off x="10365843" y="6187190"/>
            <a:ext cx="0" cy="448186"/>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6171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vmlDrawing" Target="../drawings/vmlDrawing1.vml"/><Relationship Id="rId7" Type="http://schemas.openxmlformats.org/officeDocument/2006/relationships/image" Target="../media/image2.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vmlDrawing" Target="../drawings/vmlDrawing3.vml"/><Relationship Id="rId7"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tags" Target="../tags/tag4.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oleObject" Target="../embeddings/oleObject4.bin"/><Relationship Id="rId3" Type="http://schemas.openxmlformats.org/officeDocument/2006/relationships/slideLayout" Target="../slideLayouts/slideLayout5.xml"/><Relationship Id="rId21" Type="http://schemas.openxmlformats.org/officeDocument/2006/relationships/slideLayout" Target="../slideLayouts/slideLayout23.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tags" Target="../tags/tag6.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vmlDrawing" Target="../drawings/vmlDrawing5.vml"/><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theme" Target="../theme/theme3.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 Id="rId27"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heme" Target="../theme/theme4.xml"/><Relationship Id="rId7" Type="http://schemas.openxmlformats.org/officeDocument/2006/relationships/image" Target="../media/image1.emf"/><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oleObject" Target="../embeddings/oleObject6.bin"/><Relationship Id="rId5" Type="http://schemas.openxmlformats.org/officeDocument/2006/relationships/tags" Target="../tags/tag18.xml"/><Relationship Id="rId4" Type="http://schemas.openxmlformats.org/officeDocument/2006/relationships/vmlDrawing" Target="../drawings/vmlDrawing17.vml"/><Relationship Id="rId9" Type="http://schemas.openxmlformats.org/officeDocument/2006/relationships/image" Target="../media/image2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4000">
              <a:schemeClr val="bg1">
                <a:lumMod val="97000"/>
              </a:schemeClr>
            </a:gs>
            <a:gs pos="100000">
              <a:schemeClr val="bg1">
                <a:lumMod val="9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4"/>
            </p:custDataLst>
            <p:extLst>
              <p:ext uri="{D42A27DB-BD31-4B8C-83A1-F6EECF244321}">
                <p14:modId xmlns:p14="http://schemas.microsoft.com/office/powerpoint/2010/main" val="13431935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7" name="think-cell Slide" r:id="rId5" imgW="421" imgH="423" progId="TCLayout.ActiveDocument.1">
                  <p:embed/>
                </p:oleObj>
              </mc:Choice>
              <mc:Fallback>
                <p:oleObj name="think-cell Slide" r:id="rId5" imgW="421" imgH="423"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EB0C6E7D-0691-E845-A7E5-00631560ACA4}"/>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1" y="-194001"/>
            <a:ext cx="12191999" cy="7052001"/>
          </a:xfrm>
          <a:prstGeom prst="rect">
            <a:avLst/>
          </a:prstGeom>
        </p:spPr>
      </p:pic>
      <p:sp>
        <p:nvSpPr>
          <p:cNvPr id="9" name="Rectangle 8">
            <a:extLst>
              <a:ext uri="{FF2B5EF4-FFF2-40B4-BE49-F238E27FC236}">
                <a16:creationId xmlns:a16="http://schemas.microsoft.com/office/drawing/2014/main" id="{6190085F-B6F6-BB4C-AFE0-865C96C35AB6}"/>
              </a:ext>
            </a:extLst>
          </p:cNvPr>
          <p:cNvSpPr/>
          <p:nvPr userDrawn="1"/>
        </p:nvSpPr>
        <p:spPr>
          <a:xfrm>
            <a:off x="2" y="2017795"/>
            <a:ext cx="8525434" cy="894007"/>
          </a:xfrm>
          <a:prstGeom prst="rect">
            <a:avLst/>
          </a:prstGeom>
          <a:solidFill>
            <a:srgbClr val="CFB87C">
              <a:alpha val="85098"/>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A9E7E00-36E3-3542-B275-5CBA869A6B12}"/>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708190" y="1176983"/>
            <a:ext cx="6401094" cy="614842"/>
          </a:xfrm>
          <a:prstGeom prst="rect">
            <a:avLst/>
          </a:prstGeom>
        </p:spPr>
      </p:pic>
    </p:spTree>
    <p:extLst>
      <p:ext uri="{BB962C8B-B14F-4D97-AF65-F5344CB8AC3E}">
        <p14:creationId xmlns:p14="http://schemas.microsoft.com/office/powerpoint/2010/main" val="1661049006"/>
      </p:ext>
    </p:extLst>
  </p:cSld>
  <p:clrMap bg1="lt1" tx1="dk1" bg2="lt2" tx2="dk2" accent1="accent1" accent2="accent2" accent3="accent3" accent4="accent4" accent5="accent5" accent6="accent6" hlink="hlink" folHlink="folHlink"/>
  <p:sldLayoutIdLst>
    <p:sldLayoutId id="2147483727"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defTabSz="457200" rtl="0" eaLnBrk="1" latinLnBrk="0" hangingPunct="1">
        <a:spcBef>
          <a:spcPct val="0"/>
        </a:spcBef>
        <a:buNone/>
        <a:defRPr sz="4000" kern="1200">
          <a:solidFill>
            <a:schemeClr val="tx1"/>
          </a:solidFill>
          <a:latin typeface="Helvetica" charset="0"/>
          <a:ea typeface="Helvetica" charset="0"/>
          <a:cs typeface="Helvetica" charset="0"/>
        </a:defRPr>
      </a:lvl1pPr>
    </p:titleStyle>
    <p:bodyStyle>
      <a:lvl1pPr marL="342900" indent="-342900" algn="l" defTabSz="457200" rtl="0" eaLnBrk="1" latinLnBrk="0" hangingPunct="1">
        <a:spcBef>
          <a:spcPct val="20000"/>
        </a:spcBef>
        <a:buClr>
          <a:srgbClr val="A49566"/>
        </a:buClr>
        <a:buSzPct val="90000"/>
        <a:buFont typeface="Meiryo" charset="-128"/>
        <a:buChar char="➧"/>
        <a:defRPr sz="3200" kern="1200">
          <a:solidFill>
            <a:schemeClr val="tx1"/>
          </a:solidFill>
          <a:latin typeface="Helvetica" charset="0"/>
          <a:ea typeface="Helvetica" charset="0"/>
          <a:cs typeface="Helvetica" charset="0"/>
        </a:defRPr>
      </a:lvl1pPr>
      <a:lvl2pPr marL="742950" indent="-285750" algn="l" defTabSz="457200" rtl="0" eaLnBrk="1" latinLnBrk="0" hangingPunct="1">
        <a:spcBef>
          <a:spcPct val="20000"/>
        </a:spcBef>
        <a:buClr>
          <a:srgbClr val="A49566"/>
        </a:buClr>
        <a:buSzPct val="90000"/>
        <a:buFont typeface="Wingdings" charset="2"/>
        <a:buChar char="§"/>
        <a:defRPr sz="3200" kern="1200">
          <a:solidFill>
            <a:schemeClr val="tx1"/>
          </a:solidFill>
          <a:latin typeface="Helvetica" charset="0"/>
          <a:ea typeface="Helvetica" charset="0"/>
          <a:cs typeface="Helvetica" charset="0"/>
        </a:defRPr>
      </a:lvl2pPr>
      <a:lvl3pPr marL="1143000" indent="-228600" algn="l" defTabSz="457200" rtl="0" eaLnBrk="1" latinLnBrk="0" hangingPunct="1">
        <a:spcBef>
          <a:spcPct val="20000"/>
        </a:spcBef>
        <a:buClr>
          <a:srgbClr val="A49566"/>
        </a:buClr>
        <a:buSzPct val="90000"/>
        <a:buFont typeface="Meiryo" charset="-128"/>
        <a:buChar char="➧"/>
        <a:defRPr sz="3200" kern="1200">
          <a:solidFill>
            <a:schemeClr val="tx1"/>
          </a:solidFill>
          <a:latin typeface="Helvetica" charset="0"/>
          <a:ea typeface="Helvetica" charset="0"/>
          <a:cs typeface="Helvetica" charset="0"/>
        </a:defRPr>
      </a:lvl3pPr>
      <a:lvl4pPr marL="1600200" indent="-228600" algn="l" defTabSz="457200" rtl="0" eaLnBrk="1" latinLnBrk="0" hangingPunct="1">
        <a:spcBef>
          <a:spcPct val="20000"/>
        </a:spcBef>
        <a:buClr>
          <a:srgbClr val="A49566"/>
        </a:buClr>
        <a:buSzPct val="90000"/>
        <a:buFont typeface="Wingdings" charset="2"/>
        <a:buChar char="§"/>
        <a:defRPr sz="3200" kern="1200">
          <a:solidFill>
            <a:schemeClr val="tx1"/>
          </a:solidFill>
          <a:latin typeface="Helvetica" charset="0"/>
          <a:ea typeface="Helvetica" charset="0"/>
          <a:cs typeface="Helvetica" charset="0"/>
        </a:defRPr>
      </a:lvl4pPr>
      <a:lvl5pPr marL="2057400" indent="-228600" algn="l" defTabSz="457200" rtl="0" eaLnBrk="1" latinLnBrk="0" hangingPunct="1">
        <a:spcBef>
          <a:spcPct val="20000"/>
        </a:spcBef>
        <a:buClr>
          <a:srgbClr val="A49566"/>
        </a:buClr>
        <a:buSzPct val="90000"/>
        <a:buFont typeface="Meiryo" charset="-128"/>
        <a:buChar char="➧"/>
        <a:defRPr sz="3200" kern="1200">
          <a:solidFill>
            <a:schemeClr val="tx1"/>
          </a:solidFill>
          <a:latin typeface="Helvetica" charset="0"/>
          <a:ea typeface="Helvetica" charset="0"/>
          <a:cs typeface="Helvetic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4"/>
            </p:custDataLst>
            <p:extLst>
              <p:ext uri="{D42A27DB-BD31-4B8C-83A1-F6EECF244321}">
                <p14:modId xmlns:p14="http://schemas.microsoft.com/office/powerpoint/2010/main" val="20098430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15" name="think-cell Slide" r:id="rId5" imgW="421" imgH="423" progId="TCLayout.ActiveDocument.1">
                  <p:embed/>
                </p:oleObj>
              </mc:Choice>
              <mc:Fallback>
                <p:oleObj name="think-cell Slide" r:id="rId5" imgW="421" imgH="423"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E60CB55F-7018-8045-A62A-AFC80237ACA4}"/>
              </a:ext>
            </a:extLst>
          </p:cNvPr>
          <p:cNvPicPr>
            <a:picLocks noChangeAspect="1"/>
          </p:cNvPicPr>
          <p:nvPr userDrawn="1"/>
        </p:nvPicPr>
        <p:blipFill rotWithShape="1">
          <a:blip r:embed="rId7" cstate="email">
            <a:alphaModFix amt="85000"/>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a:stretch/>
        </p:blipFill>
        <p:spPr>
          <a:xfrm>
            <a:off x="0" y="-66261"/>
            <a:ext cx="12191999" cy="6950765"/>
          </a:xfrm>
          <a:prstGeom prst="rect">
            <a:avLst/>
          </a:prstGeom>
        </p:spPr>
      </p:pic>
      <p:sp>
        <p:nvSpPr>
          <p:cNvPr id="8" name="Rectangle 7">
            <a:extLst>
              <a:ext uri="{FF2B5EF4-FFF2-40B4-BE49-F238E27FC236}">
                <a16:creationId xmlns:a16="http://schemas.microsoft.com/office/drawing/2014/main" id="{C5999311-31A2-5445-A802-17D1F02724AC}"/>
              </a:ext>
            </a:extLst>
          </p:cNvPr>
          <p:cNvSpPr/>
          <p:nvPr userDrawn="1"/>
        </p:nvSpPr>
        <p:spPr>
          <a:xfrm>
            <a:off x="1" y="2025525"/>
            <a:ext cx="7858584" cy="894007"/>
          </a:xfrm>
          <a:prstGeom prst="rect">
            <a:avLst/>
          </a:prstGeom>
          <a:solidFill>
            <a:srgbClr val="CFB87C">
              <a:alpha val="85098"/>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1F56A806-CA4D-C646-9E64-B6D7EDF6E198}"/>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1457490" y="1219201"/>
            <a:ext cx="6401094" cy="614841"/>
          </a:xfrm>
          <a:prstGeom prst="rect">
            <a:avLst/>
          </a:prstGeom>
        </p:spPr>
      </p:pic>
    </p:spTree>
    <p:extLst>
      <p:ext uri="{BB962C8B-B14F-4D97-AF65-F5344CB8AC3E}">
        <p14:creationId xmlns:p14="http://schemas.microsoft.com/office/powerpoint/2010/main" val="2585065809"/>
      </p:ext>
    </p:extLst>
  </p:cSld>
  <p:clrMap bg1="lt1" tx1="dk1" bg2="lt2" tx2="dk2" accent1="accent1" accent2="accent2" accent3="accent3" accent4="accent4" accent5="accent5" accent6="accent6" hlink="hlink" folHlink="folHlink"/>
  <p:sldLayoutIdLst>
    <p:sldLayoutId id="214748372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5"/>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63" name="think-cell Slide" r:id="rId26" imgW="421" imgH="423" progId="TCLayout.ActiveDocument.1">
                  <p:embed/>
                </p:oleObj>
              </mc:Choice>
              <mc:Fallback>
                <p:oleObj name="think-cell Slide" r:id="rId26" imgW="421" imgH="423" progId="TCLayout.ActiveDocument.1">
                  <p:embed/>
                  <p:pic>
                    <p:nvPicPr>
                      <p:cNvPr id="8" name="Object 7" hidden="1"/>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93BE90-F707-D140-A1F8-8CD8A4870F60}" type="datetime1">
              <a:rPr lang="en-US" smtClean="0"/>
              <a:t>7/10/2026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CA635-0317-224A-9E1E-93A1F7C5D321}" type="slidenum">
              <a:rPr lang="en-US" smtClean="0"/>
              <a:t>‹#›</a:t>
            </a:fld>
            <a:endParaRPr lang="en-US"/>
          </a:p>
        </p:txBody>
      </p:sp>
    </p:spTree>
    <p:extLst>
      <p:ext uri="{BB962C8B-B14F-4D97-AF65-F5344CB8AC3E}">
        <p14:creationId xmlns:p14="http://schemas.microsoft.com/office/powerpoint/2010/main" val="4042828754"/>
      </p:ext>
    </p:extLst>
  </p:cSld>
  <p:clrMap bg1="lt1" tx1="dk1" bg2="lt2" tx2="dk2" accent1="accent1" accent2="accent2" accent3="accent3" accent4="accent4" accent5="accent5" accent6="accent6" hlink="hlink" folHlink="folHlink"/>
  <p:sldLayoutIdLst>
    <p:sldLayoutId id="2147483782" r:id="rId1"/>
    <p:sldLayoutId id="2147483781" r:id="rId2"/>
    <p:sldLayoutId id="2147483783" r:id="rId3"/>
    <p:sldLayoutId id="2147483731" r:id="rId4"/>
    <p:sldLayoutId id="2147483758" r:id="rId5"/>
    <p:sldLayoutId id="2147483777" r:id="rId6"/>
    <p:sldLayoutId id="2147483778" r:id="rId7"/>
    <p:sldLayoutId id="2147483779" r:id="rId8"/>
    <p:sldLayoutId id="2147483732" r:id="rId9"/>
    <p:sldLayoutId id="2147483771" r:id="rId10"/>
    <p:sldLayoutId id="2147483763" r:id="rId11"/>
    <p:sldLayoutId id="2147483785" r:id="rId12"/>
    <p:sldLayoutId id="2147483736" r:id="rId13"/>
    <p:sldLayoutId id="2147483761" r:id="rId14"/>
    <p:sldLayoutId id="2147483762" r:id="rId15"/>
    <p:sldLayoutId id="2147483773" r:id="rId16"/>
    <p:sldLayoutId id="2147483774" r:id="rId17"/>
    <p:sldLayoutId id="2147483775" r:id="rId18"/>
    <p:sldLayoutId id="2147483776" r:id="rId19"/>
    <p:sldLayoutId id="2147483737" r:id="rId20"/>
    <p:sldLayoutId id="2147483770" r:id="rId21"/>
    <p:sldLayoutId id="2147483772" r:id="rId2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4">
            <a:lumMod val="75000"/>
          </a:schemeClr>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lumMod val="75000"/>
          </a:schemeClr>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4000">
              <a:schemeClr val="bg1">
                <a:lumMod val="97000"/>
              </a:schemeClr>
            </a:gs>
            <a:gs pos="100000">
              <a:schemeClr val="bg1">
                <a:lumMod val="90000"/>
              </a:schemeClr>
            </a:gs>
          </a:gsLst>
          <a:path path="circle">
            <a:fillToRect l="50000" t="50000" r="50000" b="50000"/>
          </a:path>
          <a:tileRect/>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p:cNvGraphicFramePr>
          <p:nvPr userDrawn="1">
            <p:custDataLst>
              <p:tags r:id="rId5"/>
            </p:custDataLst>
            <p:extLst>
              <p:ext uri="{D42A27DB-BD31-4B8C-83A1-F6EECF244321}">
                <p14:modId xmlns:p14="http://schemas.microsoft.com/office/powerpoint/2010/main" val="20596064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48" name="think-cell Slide" r:id="rId6" imgW="421" imgH="423" progId="TCLayout.ActiveDocument.1">
                  <p:embed/>
                </p:oleObj>
              </mc:Choice>
              <mc:Fallback>
                <p:oleObj name="think-cell Slide" r:id="rId6" imgW="421" imgH="423" progId="TCLayout.ActiveDocument.1">
                  <p:embed/>
                  <p:pic>
                    <p:nvPicPr>
                      <p:cNvPr id="2" name="Object 1" hidden="1"/>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EB0C6E7D-0691-E845-A7E5-00631560ACA4}"/>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1" y="-194001"/>
            <a:ext cx="12191999" cy="7052001"/>
          </a:xfrm>
          <a:prstGeom prst="rect">
            <a:avLst/>
          </a:prstGeom>
        </p:spPr>
      </p:pic>
      <p:sp>
        <p:nvSpPr>
          <p:cNvPr id="9" name="Rectangle 8">
            <a:extLst>
              <a:ext uri="{FF2B5EF4-FFF2-40B4-BE49-F238E27FC236}">
                <a16:creationId xmlns:a16="http://schemas.microsoft.com/office/drawing/2014/main" id="{6190085F-B6F6-BB4C-AFE0-865C96C35AB6}"/>
              </a:ext>
            </a:extLst>
          </p:cNvPr>
          <p:cNvSpPr/>
          <p:nvPr userDrawn="1"/>
        </p:nvSpPr>
        <p:spPr>
          <a:xfrm>
            <a:off x="2" y="2017795"/>
            <a:ext cx="8525434" cy="894007"/>
          </a:xfrm>
          <a:prstGeom prst="rect">
            <a:avLst/>
          </a:prstGeom>
          <a:solidFill>
            <a:srgbClr val="CFB87C">
              <a:alpha val="85098"/>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850CF1-2096-0357-2815-2E321A4AB525}"/>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08713" y="967767"/>
            <a:ext cx="6284989" cy="1033274"/>
          </a:xfrm>
          <a:prstGeom prst="rect">
            <a:avLst/>
          </a:prstGeom>
        </p:spPr>
      </p:pic>
    </p:spTree>
    <p:extLst>
      <p:ext uri="{BB962C8B-B14F-4D97-AF65-F5344CB8AC3E}">
        <p14:creationId xmlns:p14="http://schemas.microsoft.com/office/powerpoint/2010/main" val="2458582023"/>
      </p:ext>
    </p:extLst>
  </p:cSld>
  <p:clrMap bg1="lt1" tx1="dk1" bg2="lt2" tx2="dk2" accent1="accent1" accent2="accent2" accent3="accent3" accent4="accent4" accent5="accent5" accent6="accent6" hlink="hlink" folHlink="folHlink"/>
  <p:sldLayoutIdLst>
    <p:sldLayoutId id="2147483787" r:id="rId1"/>
    <p:sldLayoutId id="2147483788" r:id="rId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defTabSz="457200" rtl="0" eaLnBrk="1" latinLnBrk="0" hangingPunct="1">
        <a:spcBef>
          <a:spcPct val="0"/>
        </a:spcBef>
        <a:buNone/>
        <a:defRPr sz="4000" kern="1200">
          <a:solidFill>
            <a:schemeClr val="tx1"/>
          </a:solidFill>
          <a:latin typeface="Helvetica" charset="0"/>
          <a:ea typeface="Helvetica" charset="0"/>
          <a:cs typeface="Helvetica" charset="0"/>
        </a:defRPr>
      </a:lvl1pPr>
    </p:titleStyle>
    <p:bodyStyle>
      <a:lvl1pPr marL="342900" indent="-342900" algn="l" defTabSz="457200" rtl="0" eaLnBrk="1" latinLnBrk="0" hangingPunct="1">
        <a:spcBef>
          <a:spcPct val="20000"/>
        </a:spcBef>
        <a:buClr>
          <a:srgbClr val="A49566"/>
        </a:buClr>
        <a:buSzPct val="90000"/>
        <a:buFont typeface="Meiryo" charset="-128"/>
        <a:buChar char="➧"/>
        <a:defRPr sz="3200" kern="1200">
          <a:solidFill>
            <a:schemeClr val="tx1"/>
          </a:solidFill>
          <a:latin typeface="Helvetica" charset="0"/>
          <a:ea typeface="Helvetica" charset="0"/>
          <a:cs typeface="Helvetica" charset="0"/>
        </a:defRPr>
      </a:lvl1pPr>
      <a:lvl2pPr marL="742950" indent="-285750" algn="l" defTabSz="457200" rtl="0" eaLnBrk="1" latinLnBrk="0" hangingPunct="1">
        <a:spcBef>
          <a:spcPct val="20000"/>
        </a:spcBef>
        <a:buClr>
          <a:srgbClr val="A49566"/>
        </a:buClr>
        <a:buSzPct val="90000"/>
        <a:buFont typeface="Wingdings" charset="2"/>
        <a:buChar char="§"/>
        <a:defRPr sz="3200" kern="1200">
          <a:solidFill>
            <a:schemeClr val="tx1"/>
          </a:solidFill>
          <a:latin typeface="Helvetica" charset="0"/>
          <a:ea typeface="Helvetica" charset="0"/>
          <a:cs typeface="Helvetica" charset="0"/>
        </a:defRPr>
      </a:lvl2pPr>
      <a:lvl3pPr marL="1143000" indent="-228600" algn="l" defTabSz="457200" rtl="0" eaLnBrk="1" latinLnBrk="0" hangingPunct="1">
        <a:spcBef>
          <a:spcPct val="20000"/>
        </a:spcBef>
        <a:buClr>
          <a:srgbClr val="A49566"/>
        </a:buClr>
        <a:buSzPct val="90000"/>
        <a:buFont typeface="Meiryo" charset="-128"/>
        <a:buChar char="➧"/>
        <a:defRPr sz="3200" kern="1200">
          <a:solidFill>
            <a:schemeClr val="tx1"/>
          </a:solidFill>
          <a:latin typeface="Helvetica" charset="0"/>
          <a:ea typeface="Helvetica" charset="0"/>
          <a:cs typeface="Helvetica" charset="0"/>
        </a:defRPr>
      </a:lvl3pPr>
      <a:lvl4pPr marL="1600200" indent="-228600" algn="l" defTabSz="457200" rtl="0" eaLnBrk="1" latinLnBrk="0" hangingPunct="1">
        <a:spcBef>
          <a:spcPct val="20000"/>
        </a:spcBef>
        <a:buClr>
          <a:srgbClr val="A49566"/>
        </a:buClr>
        <a:buSzPct val="90000"/>
        <a:buFont typeface="Wingdings" charset="2"/>
        <a:buChar char="§"/>
        <a:defRPr sz="3200" kern="1200">
          <a:solidFill>
            <a:schemeClr val="tx1"/>
          </a:solidFill>
          <a:latin typeface="Helvetica" charset="0"/>
          <a:ea typeface="Helvetica" charset="0"/>
          <a:cs typeface="Helvetica" charset="0"/>
        </a:defRPr>
      </a:lvl4pPr>
      <a:lvl5pPr marL="2057400" indent="-228600" algn="l" defTabSz="457200" rtl="0" eaLnBrk="1" latinLnBrk="0" hangingPunct="1">
        <a:spcBef>
          <a:spcPct val="20000"/>
        </a:spcBef>
        <a:buClr>
          <a:srgbClr val="A49566"/>
        </a:buClr>
        <a:buSzPct val="90000"/>
        <a:buFont typeface="Meiryo" charset="-128"/>
        <a:buChar char="➧"/>
        <a:defRPr sz="3200" kern="1200">
          <a:solidFill>
            <a:schemeClr val="tx1"/>
          </a:solidFill>
          <a:latin typeface="Helvetica" charset="0"/>
          <a:ea typeface="Helvetica" charset="0"/>
          <a:cs typeface="Helvetic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20.xml"/><Relationship Id="rId1" Type="http://schemas.openxmlformats.org/officeDocument/2006/relationships/vmlDrawing" Target="../drawings/vmlDrawing19.vml"/><Relationship Id="rId5" Type="http://schemas.openxmlformats.org/officeDocument/2006/relationships/image" Target="../media/image1.emf"/><Relationship Id="rId4" Type="http://schemas.openxmlformats.org/officeDocument/2006/relationships/oleObject" Target="../embeddings/oleObject8.bin"/></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13.xml"/><Relationship Id="rId7" Type="http://schemas.openxmlformats.org/officeDocument/2006/relationships/image" Target="../media/image24.jpeg"/><Relationship Id="rId2" Type="http://schemas.openxmlformats.org/officeDocument/2006/relationships/tags" Target="../tags/tag21.xml"/><Relationship Id="rId1" Type="http://schemas.openxmlformats.org/officeDocument/2006/relationships/vmlDrawing" Target="../drawings/vmlDrawing20.vml"/><Relationship Id="rId6" Type="http://schemas.openxmlformats.org/officeDocument/2006/relationships/image" Target="../media/image23.png"/><Relationship Id="rId5" Type="http://schemas.openxmlformats.org/officeDocument/2006/relationships/image" Target="../media/image1.emf"/><Relationship Id="rId10" Type="http://schemas.openxmlformats.org/officeDocument/2006/relationships/image" Target="../media/image27.png"/><Relationship Id="rId4" Type="http://schemas.openxmlformats.org/officeDocument/2006/relationships/oleObject" Target="../embeddings/oleObject9.bin"/><Relationship Id="rId9" Type="http://schemas.openxmlformats.org/officeDocument/2006/relationships/image" Target="../media/image26.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22.xml"/><Relationship Id="rId1" Type="http://schemas.openxmlformats.org/officeDocument/2006/relationships/vmlDrawing" Target="../drawings/vmlDrawing21.vml"/><Relationship Id="rId6" Type="http://schemas.openxmlformats.org/officeDocument/2006/relationships/image" Target="../media/image28.jpeg"/><Relationship Id="rId5" Type="http://schemas.openxmlformats.org/officeDocument/2006/relationships/image" Target="../media/image1.emf"/><Relationship Id="rId4" Type="http://schemas.openxmlformats.org/officeDocument/2006/relationships/oleObject" Target="../embeddings/oleObject9.bin"/></Relationships>
</file>

<file path=ppt/slides/_rels/slide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27.png"/><Relationship Id="rId2" Type="http://schemas.openxmlformats.org/officeDocument/2006/relationships/tags" Target="../tags/tag23.xml"/><Relationship Id="rId1" Type="http://schemas.openxmlformats.org/officeDocument/2006/relationships/vmlDrawing" Target="../drawings/vmlDrawing22.vml"/><Relationship Id="rId6" Type="http://schemas.openxmlformats.org/officeDocument/2006/relationships/image" Target="../media/image34.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13.xml"/><Relationship Id="rId7" Type="http://schemas.openxmlformats.org/officeDocument/2006/relationships/image" Target="../media/image36.jpeg"/><Relationship Id="rId2" Type="http://schemas.openxmlformats.org/officeDocument/2006/relationships/tags" Target="../tags/tag24.xml"/><Relationship Id="rId1" Type="http://schemas.openxmlformats.org/officeDocument/2006/relationships/vmlDrawing" Target="../drawings/vmlDrawing23.vml"/><Relationship Id="rId6" Type="http://schemas.openxmlformats.org/officeDocument/2006/relationships/image" Target="../media/image35.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slideLayout" Target="../slideLayouts/slideLayout17.xml"/><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tags" Target="../tags/tag25.xml"/><Relationship Id="rId1" Type="http://schemas.openxmlformats.org/officeDocument/2006/relationships/vmlDrawing" Target="../drawings/vmlDrawing24.vml"/><Relationship Id="rId6" Type="http://schemas.openxmlformats.org/officeDocument/2006/relationships/image" Target="../media/image37.jpeg"/><Relationship Id="rId11" Type="http://schemas.openxmlformats.org/officeDocument/2006/relationships/image" Target="../media/image42.png"/><Relationship Id="rId5" Type="http://schemas.openxmlformats.org/officeDocument/2006/relationships/image" Target="../media/image1.emf"/><Relationship Id="rId10" Type="http://schemas.openxmlformats.org/officeDocument/2006/relationships/image" Target="../media/image41.png"/><Relationship Id="rId4" Type="http://schemas.openxmlformats.org/officeDocument/2006/relationships/oleObject" Target="../embeddings/oleObject9.bin"/><Relationship Id="rId9"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17.xml"/><Relationship Id="rId7" Type="http://schemas.openxmlformats.org/officeDocument/2006/relationships/image" Target="../media/image46.jpeg"/><Relationship Id="rId2" Type="http://schemas.openxmlformats.org/officeDocument/2006/relationships/tags" Target="../tags/tag26.xml"/><Relationship Id="rId1" Type="http://schemas.openxmlformats.org/officeDocument/2006/relationships/vmlDrawing" Target="../drawings/vmlDrawing25.vml"/><Relationship Id="rId6" Type="http://schemas.openxmlformats.org/officeDocument/2006/relationships/image" Target="../media/image45.jpeg"/><Relationship Id="rId11" Type="http://schemas.openxmlformats.org/officeDocument/2006/relationships/image" Target="../media/image50.png"/><Relationship Id="rId5" Type="http://schemas.openxmlformats.org/officeDocument/2006/relationships/image" Target="../media/image1.emf"/><Relationship Id="rId10" Type="http://schemas.openxmlformats.org/officeDocument/2006/relationships/image" Target="../media/image49.png"/><Relationship Id="rId4" Type="http://schemas.openxmlformats.org/officeDocument/2006/relationships/oleObject" Target="../embeddings/oleObject9.bin"/><Relationship Id="rId9" Type="http://schemas.openxmlformats.org/officeDocument/2006/relationships/image" Target="../media/image48.jpeg"/></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13.xml"/><Relationship Id="rId7" Type="http://schemas.openxmlformats.org/officeDocument/2006/relationships/image" Target="../media/image52.png"/><Relationship Id="rId2" Type="http://schemas.openxmlformats.org/officeDocument/2006/relationships/tags" Target="../tags/tag27.xml"/><Relationship Id="rId1" Type="http://schemas.openxmlformats.org/officeDocument/2006/relationships/vmlDrawing" Target="../drawings/vmlDrawing26.vml"/><Relationship Id="rId6" Type="http://schemas.openxmlformats.org/officeDocument/2006/relationships/image" Target="../media/image51.png"/><Relationship Id="rId5" Type="http://schemas.openxmlformats.org/officeDocument/2006/relationships/image" Target="../media/image1.emf"/><Relationship Id="rId4" Type="http://schemas.openxmlformats.org/officeDocument/2006/relationships/oleObject" Target="../embeddings/oleObject9.bin"/><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Layout" Target="../slideLayouts/slideLayout17.xml"/><Relationship Id="rId7" Type="http://schemas.microsoft.com/office/2007/relationships/hdphoto" Target="../media/hdphoto4.wdp"/><Relationship Id="rId12" Type="http://schemas.openxmlformats.org/officeDocument/2006/relationships/image" Target="../media/image59.png"/><Relationship Id="rId2" Type="http://schemas.openxmlformats.org/officeDocument/2006/relationships/tags" Target="../tags/tag28.xml"/><Relationship Id="rId1" Type="http://schemas.openxmlformats.org/officeDocument/2006/relationships/vmlDrawing" Target="../drawings/vmlDrawing27.vml"/><Relationship Id="rId6" Type="http://schemas.openxmlformats.org/officeDocument/2006/relationships/image" Target="../media/image54.png"/><Relationship Id="rId11" Type="http://schemas.openxmlformats.org/officeDocument/2006/relationships/image" Target="../media/image58.png"/><Relationship Id="rId5" Type="http://schemas.openxmlformats.org/officeDocument/2006/relationships/image" Target="../media/image1.emf"/><Relationship Id="rId10" Type="http://schemas.openxmlformats.org/officeDocument/2006/relationships/image" Target="../media/image57.png"/><Relationship Id="rId4" Type="http://schemas.openxmlformats.org/officeDocument/2006/relationships/oleObject" Target="../embeddings/oleObject9.bin"/><Relationship Id="rId9" Type="http://schemas.openxmlformats.org/officeDocument/2006/relationships/image" Target="../media/image56.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13.xml"/><Relationship Id="rId7" Type="http://schemas.openxmlformats.org/officeDocument/2006/relationships/image" Target="../media/image61.png"/><Relationship Id="rId2" Type="http://schemas.openxmlformats.org/officeDocument/2006/relationships/tags" Target="../tags/tag29.xml"/><Relationship Id="rId1" Type="http://schemas.openxmlformats.org/officeDocument/2006/relationships/vmlDrawing" Target="../drawings/vmlDrawing28.vml"/><Relationship Id="rId6" Type="http://schemas.openxmlformats.org/officeDocument/2006/relationships/image" Target="../media/image60.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13.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slideLayout" Target="../slideLayouts/slideLayout13.xml"/><Relationship Id="rId7" Type="http://schemas.openxmlformats.org/officeDocument/2006/relationships/image" Target="../media/image62.png"/><Relationship Id="rId2" Type="http://schemas.openxmlformats.org/officeDocument/2006/relationships/tags" Target="../tags/tag30.xml"/><Relationship Id="rId1" Type="http://schemas.openxmlformats.org/officeDocument/2006/relationships/vmlDrawing" Target="../drawings/vmlDrawing29.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slideLayout" Target="../slideLayouts/slideLayout13.xml"/><Relationship Id="rId7" Type="http://schemas.openxmlformats.org/officeDocument/2006/relationships/image" Target="../media/image65.png"/><Relationship Id="rId2" Type="http://schemas.openxmlformats.org/officeDocument/2006/relationships/tags" Target="../tags/tag31.xml"/><Relationship Id="rId1" Type="http://schemas.openxmlformats.org/officeDocument/2006/relationships/vmlDrawing" Target="../drawings/vmlDrawing3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image" Target="../media/image64.png"/><Relationship Id="rId9"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27.png"/><Relationship Id="rId2" Type="http://schemas.openxmlformats.org/officeDocument/2006/relationships/tags" Target="../tags/tag32.xml"/><Relationship Id="rId1" Type="http://schemas.openxmlformats.org/officeDocument/2006/relationships/vmlDrawing" Target="../drawings/vmlDrawing31.vml"/><Relationship Id="rId6" Type="http://schemas.openxmlformats.org/officeDocument/2006/relationships/image" Target="../media/image67.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1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13.xml"/><Relationship Id="rId7" Type="http://schemas.openxmlformats.org/officeDocument/2006/relationships/image" Target="../media/image68.png"/><Relationship Id="rId2" Type="http://schemas.openxmlformats.org/officeDocument/2006/relationships/tags" Target="../tags/tag33.xml"/><Relationship Id="rId1" Type="http://schemas.openxmlformats.org/officeDocument/2006/relationships/vmlDrawing" Target="../drawings/vmlDrawing32.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notesSlide" Target="../notesSlides/notesSlide1.xml"/></Relationships>
</file>

<file path=ppt/slides/_rels/slide1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slideLayout" Target="../slideLayouts/slideLayout13.xml"/><Relationship Id="rId7" Type="http://schemas.openxmlformats.org/officeDocument/2006/relationships/image" Target="../media/image69.jpeg"/><Relationship Id="rId2" Type="http://schemas.openxmlformats.org/officeDocument/2006/relationships/tags" Target="../tags/tag34.xml"/><Relationship Id="rId1" Type="http://schemas.openxmlformats.org/officeDocument/2006/relationships/vmlDrawing" Target="../drawings/vmlDrawing33.vml"/><Relationship Id="rId6" Type="http://schemas.openxmlformats.org/officeDocument/2006/relationships/image" Target="../media/image1.emf"/><Relationship Id="rId5" Type="http://schemas.openxmlformats.org/officeDocument/2006/relationships/oleObject" Target="../embeddings/oleObject9.bin"/><Relationship Id="rId10" Type="http://schemas.openxmlformats.org/officeDocument/2006/relationships/image" Target="../media/image72.png"/><Relationship Id="rId4" Type="http://schemas.openxmlformats.org/officeDocument/2006/relationships/image" Target="../media/image27.png"/><Relationship Id="rId9" Type="http://schemas.openxmlformats.org/officeDocument/2006/relationships/image" Target="../media/image71.svg"/></Relationships>
</file>

<file path=ppt/slides/_rels/slide1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slideLayout" Target="../slideLayouts/slideLayout13.xml"/><Relationship Id="rId7" Type="http://schemas.openxmlformats.org/officeDocument/2006/relationships/image" Target="../media/image73.jpeg"/><Relationship Id="rId2" Type="http://schemas.openxmlformats.org/officeDocument/2006/relationships/tags" Target="../tags/tag35.xml"/><Relationship Id="rId1" Type="http://schemas.openxmlformats.org/officeDocument/2006/relationships/vmlDrawing" Target="../drawings/vmlDrawing34.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13.xml"/><Relationship Id="rId7" Type="http://schemas.openxmlformats.org/officeDocument/2006/relationships/image" Target="../media/image76.png"/><Relationship Id="rId2" Type="http://schemas.openxmlformats.org/officeDocument/2006/relationships/tags" Target="../tags/tag36.xml"/><Relationship Id="rId1" Type="http://schemas.openxmlformats.org/officeDocument/2006/relationships/vmlDrawing" Target="../drawings/vmlDrawing35.vml"/><Relationship Id="rId6" Type="http://schemas.openxmlformats.org/officeDocument/2006/relationships/image" Target="../media/image75.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13.xml"/><Relationship Id="rId7" Type="http://schemas.openxmlformats.org/officeDocument/2006/relationships/image" Target="../media/image78.png"/><Relationship Id="rId2" Type="http://schemas.openxmlformats.org/officeDocument/2006/relationships/tags" Target="../tags/tag37.xml"/><Relationship Id="rId1" Type="http://schemas.openxmlformats.org/officeDocument/2006/relationships/vmlDrawing" Target="../drawings/vmlDrawing36.vml"/><Relationship Id="rId6" Type="http://schemas.openxmlformats.org/officeDocument/2006/relationships/image" Target="../media/image77.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21.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slideLayout" Target="../slideLayouts/slideLayout13.xml"/><Relationship Id="rId7" Type="http://schemas.openxmlformats.org/officeDocument/2006/relationships/image" Target="../media/image80.png"/><Relationship Id="rId2" Type="http://schemas.openxmlformats.org/officeDocument/2006/relationships/tags" Target="../tags/tag38.xml"/><Relationship Id="rId1" Type="http://schemas.openxmlformats.org/officeDocument/2006/relationships/vmlDrawing" Target="../drawings/vmlDrawing37.vml"/><Relationship Id="rId6" Type="http://schemas.openxmlformats.org/officeDocument/2006/relationships/image" Target="../media/image79.png"/><Relationship Id="rId5" Type="http://schemas.openxmlformats.org/officeDocument/2006/relationships/image" Target="../media/image1.emf"/><Relationship Id="rId4" Type="http://schemas.openxmlformats.org/officeDocument/2006/relationships/oleObject" Target="../embeddings/oleObject9.bin"/><Relationship Id="rId9" Type="http://schemas.openxmlformats.org/officeDocument/2006/relationships/image" Target="../media/image27.png"/></Relationships>
</file>

<file path=ppt/slides/_rels/slide22.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slideLayout" Target="../slideLayouts/slideLayout13.xml"/><Relationship Id="rId7" Type="http://schemas.openxmlformats.org/officeDocument/2006/relationships/image" Target="../media/image83.png"/><Relationship Id="rId2" Type="http://schemas.openxmlformats.org/officeDocument/2006/relationships/tags" Target="../tags/tag39.xml"/><Relationship Id="rId1" Type="http://schemas.openxmlformats.org/officeDocument/2006/relationships/vmlDrawing" Target="../drawings/vmlDrawing38.vml"/><Relationship Id="rId6" Type="http://schemas.openxmlformats.org/officeDocument/2006/relationships/image" Target="../media/image82.png"/><Relationship Id="rId5" Type="http://schemas.openxmlformats.org/officeDocument/2006/relationships/image" Target="../media/image1.emf"/><Relationship Id="rId10" Type="http://schemas.openxmlformats.org/officeDocument/2006/relationships/image" Target="../media/image27.png"/><Relationship Id="rId4" Type="http://schemas.openxmlformats.org/officeDocument/2006/relationships/oleObject" Target="../embeddings/oleObject9.bin"/><Relationship Id="rId9" Type="http://schemas.openxmlformats.org/officeDocument/2006/relationships/image" Target="../media/image85.jpeg"/></Relationships>
</file>

<file path=ppt/slides/_rels/slide23.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slideLayout" Target="../slideLayouts/slideLayout13.xml"/><Relationship Id="rId7" Type="http://schemas.openxmlformats.org/officeDocument/2006/relationships/image" Target="../media/image86.png"/><Relationship Id="rId2" Type="http://schemas.openxmlformats.org/officeDocument/2006/relationships/tags" Target="../tags/tag40.xml"/><Relationship Id="rId1" Type="http://schemas.openxmlformats.org/officeDocument/2006/relationships/vmlDrawing" Target="../drawings/vmlDrawing39.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image" Target="../media/image27.png"/><Relationship Id="rId9" Type="http://schemas.openxmlformats.org/officeDocument/2006/relationships/image" Target="../media/image88.png"/></Relationships>
</file>

<file path=ppt/slides/_rels/slide24.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slideLayout" Target="../slideLayouts/slideLayout13.xml"/><Relationship Id="rId7" Type="http://schemas.openxmlformats.org/officeDocument/2006/relationships/image" Target="../media/image89.jpeg"/><Relationship Id="rId2" Type="http://schemas.openxmlformats.org/officeDocument/2006/relationships/tags" Target="../tags/tag41.xml"/><Relationship Id="rId1" Type="http://schemas.openxmlformats.org/officeDocument/2006/relationships/vmlDrawing" Target="../drawings/vmlDrawing40.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slideLayout" Target="../slideLayouts/slideLayout13.xml"/><Relationship Id="rId7" Type="http://schemas.openxmlformats.org/officeDocument/2006/relationships/image" Target="../media/image91.jpeg"/><Relationship Id="rId2" Type="http://schemas.openxmlformats.org/officeDocument/2006/relationships/tags" Target="../tags/tag42.xml"/><Relationship Id="rId1" Type="http://schemas.openxmlformats.org/officeDocument/2006/relationships/vmlDrawing" Target="../drawings/vmlDrawing41.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13.xml"/><Relationship Id="rId7" Type="http://schemas.openxmlformats.org/officeDocument/2006/relationships/image" Target="../media/image94.png"/><Relationship Id="rId2" Type="http://schemas.openxmlformats.org/officeDocument/2006/relationships/tags" Target="../tags/tag43.xml"/><Relationship Id="rId1" Type="http://schemas.openxmlformats.org/officeDocument/2006/relationships/vmlDrawing" Target="../drawings/vmlDrawing42.vml"/><Relationship Id="rId6" Type="http://schemas.openxmlformats.org/officeDocument/2006/relationships/image" Target="../media/image93.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27.xml.rels><?xml version="1.0" encoding="UTF-8" standalone="yes"?>
<Relationships xmlns="http://schemas.openxmlformats.org/package/2006/relationships"><Relationship Id="rId8" Type="http://schemas.openxmlformats.org/officeDocument/2006/relationships/image" Target="../media/image96.gif"/><Relationship Id="rId3" Type="http://schemas.openxmlformats.org/officeDocument/2006/relationships/slideLayout" Target="../slideLayouts/slideLayout13.xml"/><Relationship Id="rId7" Type="http://schemas.openxmlformats.org/officeDocument/2006/relationships/image" Target="../media/image95.png"/><Relationship Id="rId2" Type="http://schemas.openxmlformats.org/officeDocument/2006/relationships/tags" Target="../tags/tag44.xml"/><Relationship Id="rId1" Type="http://schemas.openxmlformats.org/officeDocument/2006/relationships/vmlDrawing" Target="../drawings/vmlDrawing43.vml"/><Relationship Id="rId6" Type="http://schemas.openxmlformats.org/officeDocument/2006/relationships/image" Target="../media/image1.emf"/><Relationship Id="rId5" Type="http://schemas.openxmlformats.org/officeDocument/2006/relationships/oleObject" Target="../embeddings/oleObject9.bin"/><Relationship Id="rId10" Type="http://schemas.openxmlformats.org/officeDocument/2006/relationships/image" Target="../media/image98.png"/><Relationship Id="rId4" Type="http://schemas.openxmlformats.org/officeDocument/2006/relationships/image" Target="../media/image27.png"/><Relationship Id="rId9" Type="http://schemas.openxmlformats.org/officeDocument/2006/relationships/image" Target="../media/image97.jpeg"/></Relationships>
</file>

<file path=ppt/slides/_rels/slide28.xml.rels><?xml version="1.0" encoding="UTF-8" standalone="yes"?>
<Relationships xmlns="http://schemas.openxmlformats.org/package/2006/relationships"><Relationship Id="rId8" Type="http://schemas.openxmlformats.org/officeDocument/2006/relationships/image" Target="../media/image96.gif"/><Relationship Id="rId3" Type="http://schemas.openxmlformats.org/officeDocument/2006/relationships/slideLayout" Target="../slideLayouts/slideLayout13.xml"/><Relationship Id="rId7" Type="http://schemas.openxmlformats.org/officeDocument/2006/relationships/image" Target="../media/image95.png"/><Relationship Id="rId2" Type="http://schemas.openxmlformats.org/officeDocument/2006/relationships/tags" Target="../tags/tag45.xml"/><Relationship Id="rId1" Type="http://schemas.openxmlformats.org/officeDocument/2006/relationships/vmlDrawing" Target="../drawings/vmlDrawing44.vml"/><Relationship Id="rId6" Type="http://schemas.openxmlformats.org/officeDocument/2006/relationships/image" Target="../media/image1.emf"/><Relationship Id="rId5" Type="http://schemas.openxmlformats.org/officeDocument/2006/relationships/oleObject" Target="../embeddings/oleObject9.bin"/><Relationship Id="rId10" Type="http://schemas.openxmlformats.org/officeDocument/2006/relationships/image" Target="../media/image98.png"/><Relationship Id="rId4" Type="http://schemas.openxmlformats.org/officeDocument/2006/relationships/image" Target="../media/image27.png"/><Relationship Id="rId9" Type="http://schemas.openxmlformats.org/officeDocument/2006/relationships/image" Target="../media/image97.jpeg"/></Relationships>
</file>

<file path=ppt/slides/_rels/slide29.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slideLayout" Target="../slideLayouts/slideLayout13.xml"/><Relationship Id="rId7" Type="http://schemas.openxmlformats.org/officeDocument/2006/relationships/image" Target="../media/image99.jpeg"/><Relationship Id="rId2" Type="http://schemas.openxmlformats.org/officeDocument/2006/relationships/tags" Target="../tags/tag46.xml"/><Relationship Id="rId1" Type="http://schemas.openxmlformats.org/officeDocument/2006/relationships/vmlDrawing" Target="../drawings/vmlDrawing45.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slideLayout" Target="../slideLayouts/slideLayout13.xml"/><Relationship Id="rId7" Type="http://schemas.openxmlformats.org/officeDocument/2006/relationships/image" Target="../media/image101.png"/><Relationship Id="rId2" Type="http://schemas.openxmlformats.org/officeDocument/2006/relationships/tags" Target="../tags/tag47.xml"/><Relationship Id="rId1" Type="http://schemas.openxmlformats.org/officeDocument/2006/relationships/vmlDrawing" Target="../drawings/vmlDrawing46.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slideLayout" Target="../slideLayouts/slideLayout13.xml"/><Relationship Id="rId7" Type="http://schemas.openxmlformats.org/officeDocument/2006/relationships/image" Target="../media/image103.png"/><Relationship Id="rId2" Type="http://schemas.openxmlformats.org/officeDocument/2006/relationships/tags" Target="../tags/tag48.xml"/><Relationship Id="rId1" Type="http://schemas.openxmlformats.org/officeDocument/2006/relationships/vmlDrawing" Target="../drawings/vmlDrawing47.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13.xml"/><Relationship Id="rId7" Type="http://schemas.openxmlformats.org/officeDocument/2006/relationships/image" Target="../media/image106.png"/><Relationship Id="rId2" Type="http://schemas.openxmlformats.org/officeDocument/2006/relationships/tags" Target="../tags/tag49.xml"/><Relationship Id="rId1" Type="http://schemas.openxmlformats.org/officeDocument/2006/relationships/vmlDrawing" Target="../drawings/vmlDrawing48.vml"/><Relationship Id="rId6" Type="http://schemas.openxmlformats.org/officeDocument/2006/relationships/image" Target="../media/image105.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33.xml.rels><?xml version="1.0" encoding="UTF-8" standalone="yes"?>
<Relationships xmlns="http://schemas.openxmlformats.org/package/2006/relationships"><Relationship Id="rId8" Type="http://schemas.openxmlformats.org/officeDocument/2006/relationships/hyperlink" Target="mailto:DOREEN.MOLK@CUANSCHUTZ.EDU" TargetMode="External"/><Relationship Id="rId13" Type="http://schemas.openxmlformats.org/officeDocument/2006/relationships/hyperlink" Target="mailto:VEENA.KRISHNAMOORTHY@CUANSCHUTZ.EDU" TargetMode="External"/><Relationship Id="rId3" Type="http://schemas.openxmlformats.org/officeDocument/2006/relationships/slideLayout" Target="../slideLayouts/slideLayout13.xml"/><Relationship Id="rId7" Type="http://schemas.openxmlformats.org/officeDocument/2006/relationships/hyperlink" Target="mailto:Grubstake.award@olucdenver.onmicrosoft.com" TargetMode="External"/><Relationship Id="rId12" Type="http://schemas.openxmlformats.org/officeDocument/2006/relationships/hyperlink" Target="mailto:CHERI.ADAMS@CUANSCHUTZ.EDU" TargetMode="External"/><Relationship Id="rId2" Type="http://schemas.openxmlformats.org/officeDocument/2006/relationships/tags" Target="../tags/tag50.xml"/><Relationship Id="rId16" Type="http://schemas.openxmlformats.org/officeDocument/2006/relationships/image" Target="../media/image27.png"/><Relationship Id="rId1" Type="http://schemas.openxmlformats.org/officeDocument/2006/relationships/vmlDrawing" Target="../drawings/vmlDrawing49.vml"/><Relationship Id="rId6" Type="http://schemas.openxmlformats.org/officeDocument/2006/relationships/image" Target="../media/image1.emf"/><Relationship Id="rId11" Type="http://schemas.openxmlformats.org/officeDocument/2006/relationships/hyperlink" Target="mailto:CHRISTOPHER.GARBE@CUANSCHUTZ.EDU" TargetMode="External"/><Relationship Id="rId5" Type="http://schemas.openxmlformats.org/officeDocument/2006/relationships/oleObject" Target="../embeddings/oleObject9.bin"/><Relationship Id="rId15" Type="http://schemas.openxmlformats.org/officeDocument/2006/relationships/image" Target="../media/image108.png"/><Relationship Id="rId10" Type="http://schemas.openxmlformats.org/officeDocument/2006/relationships/hyperlink" Target="mailto:JOLEEN.BOHNEN@CUANSCHUTZ.EDU" TargetMode="External"/><Relationship Id="rId4" Type="http://schemas.openxmlformats.org/officeDocument/2006/relationships/notesSlide" Target="../notesSlides/notesSlide2.xml"/><Relationship Id="rId9" Type="http://schemas.openxmlformats.org/officeDocument/2006/relationships/hyperlink" Target="mailto:LILI.UCHIDA@CUANSCHUTZ.EDU" TargetMode="External"/><Relationship Id="rId14" Type="http://schemas.openxmlformats.org/officeDocument/2006/relationships/image" Target="../media/image107.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1.xml"/><Relationship Id="rId1" Type="http://schemas.openxmlformats.org/officeDocument/2006/relationships/vmlDrawing" Target="../drawings/vmlDrawing50.vml"/><Relationship Id="rId6" Type="http://schemas.openxmlformats.org/officeDocument/2006/relationships/image" Target="../media/image109.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2.xml"/><Relationship Id="rId1" Type="http://schemas.openxmlformats.org/officeDocument/2006/relationships/vmlDrawing" Target="../drawings/vmlDrawing51.vml"/><Relationship Id="rId6" Type="http://schemas.openxmlformats.org/officeDocument/2006/relationships/image" Target="../media/image110.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3.xml"/><Relationship Id="rId1" Type="http://schemas.openxmlformats.org/officeDocument/2006/relationships/vmlDrawing" Target="../drawings/vmlDrawing52.vml"/><Relationship Id="rId6" Type="http://schemas.openxmlformats.org/officeDocument/2006/relationships/image" Target="../media/image110.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4.xml"/><Relationship Id="rId1" Type="http://schemas.openxmlformats.org/officeDocument/2006/relationships/vmlDrawing" Target="../drawings/vmlDrawing53.vml"/><Relationship Id="rId6" Type="http://schemas.openxmlformats.org/officeDocument/2006/relationships/image" Target="../media/image110.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5.xml"/><Relationship Id="rId1" Type="http://schemas.openxmlformats.org/officeDocument/2006/relationships/vmlDrawing" Target="../drawings/vmlDrawing54.vml"/><Relationship Id="rId6" Type="http://schemas.openxmlformats.org/officeDocument/2006/relationships/image" Target="../media/image110.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6.xml"/><Relationship Id="rId1" Type="http://schemas.openxmlformats.org/officeDocument/2006/relationships/vmlDrawing" Target="../drawings/vmlDrawing55.vml"/><Relationship Id="rId6" Type="http://schemas.openxmlformats.org/officeDocument/2006/relationships/image" Target="../media/image110.png"/><Relationship Id="rId5" Type="http://schemas.openxmlformats.org/officeDocument/2006/relationships/image" Target="../media/image1.emf"/><Relationship Id="rId4" Type="http://schemas.openxmlformats.org/officeDocument/2006/relationships/oleObject" Target="../embeddings/oleObject9.bin"/></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27.png"/><Relationship Id="rId2" Type="http://schemas.openxmlformats.org/officeDocument/2006/relationships/tags" Target="../tags/tag57.xml"/><Relationship Id="rId1" Type="http://schemas.openxmlformats.org/officeDocument/2006/relationships/vmlDrawing" Target="../drawings/vmlDrawing56.vml"/><Relationship Id="rId6" Type="http://schemas.openxmlformats.org/officeDocument/2006/relationships/image" Target="../media/image110.png"/><Relationship Id="rId5" Type="http://schemas.openxmlformats.org/officeDocument/2006/relationships/image" Target="../media/image1.emf"/><Relationship Id="rId4" Type="http://schemas.openxmlformats.org/officeDocument/2006/relationships/oleObject" Target="../embeddings/oleObject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3496"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1" y="2010032"/>
            <a:ext cx="9015985" cy="914400"/>
          </a:xfrm>
        </p:spPr>
        <p:txBody>
          <a:bodyPr vert="horz"/>
          <a:lstStyle/>
          <a:p>
            <a:r>
              <a:rPr lang="en-US" sz="3400" dirty="0"/>
              <a:t>2026 Grubstake Application Webinar</a:t>
            </a:r>
          </a:p>
        </p:txBody>
      </p:sp>
      <p:sp>
        <p:nvSpPr>
          <p:cNvPr id="3" name="Subtitle 2"/>
          <p:cNvSpPr>
            <a:spLocks noGrp="1"/>
          </p:cNvSpPr>
          <p:nvPr>
            <p:ph type="subTitle" idx="1"/>
          </p:nvPr>
        </p:nvSpPr>
        <p:spPr/>
        <p:txBody>
          <a:bodyPr/>
          <a:lstStyle/>
          <a:p>
            <a:r>
              <a:rPr lang="en-US" dirty="0"/>
              <a:t>July 15</a:t>
            </a:r>
            <a:r>
              <a:rPr lang="en-US" baseline="30000" dirty="0"/>
              <a:t>th</a:t>
            </a:r>
            <a:r>
              <a:rPr lang="en-US" dirty="0"/>
              <a:t>, 2026</a:t>
            </a:r>
          </a:p>
        </p:txBody>
      </p:sp>
    </p:spTree>
    <p:extLst>
      <p:ext uri="{BB962C8B-B14F-4D97-AF65-F5344CB8AC3E}">
        <p14:creationId xmlns:p14="http://schemas.microsoft.com/office/powerpoint/2010/main" val="40343083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81"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93314"/>
            <a:ext cx="7266214" cy="1402108"/>
          </a:xfrm>
        </p:spPr>
        <p:txBody>
          <a:bodyPr/>
          <a:lstStyle/>
          <a:p>
            <a:pPr algn="ctr"/>
            <a:r>
              <a:rPr lang="en-US" sz="3200"/>
              <a:t>The History of Grubstake</a:t>
            </a:r>
          </a:p>
        </p:txBody>
      </p:sp>
      <p:pic>
        <p:nvPicPr>
          <p:cNvPr id="13" name="Picture 12">
            <a:extLst>
              <a:ext uri="{FF2B5EF4-FFF2-40B4-BE49-F238E27FC236}">
                <a16:creationId xmlns:a16="http://schemas.microsoft.com/office/drawing/2014/main" id="{8670B6FF-BB87-E45B-83C5-982D2C18E5D4}"/>
              </a:ext>
            </a:extLst>
          </p:cNvPr>
          <p:cNvPicPr>
            <a:picLocks noChangeAspect="1"/>
          </p:cNvPicPr>
          <p:nvPr/>
        </p:nvPicPr>
        <p:blipFill>
          <a:blip r:embed="rId6"/>
          <a:stretch>
            <a:fillRect/>
          </a:stretch>
        </p:blipFill>
        <p:spPr>
          <a:xfrm>
            <a:off x="4795100" y="1352831"/>
            <a:ext cx="3449621" cy="4230700"/>
          </a:xfrm>
          <a:prstGeom prst="rect">
            <a:avLst/>
          </a:prstGeom>
        </p:spPr>
      </p:pic>
      <p:pic>
        <p:nvPicPr>
          <p:cNvPr id="5" name="Picture 4" descr="A person sitting at a desk&#10;&#10;Description automatically generated">
            <a:extLst>
              <a:ext uri="{FF2B5EF4-FFF2-40B4-BE49-F238E27FC236}">
                <a16:creationId xmlns:a16="http://schemas.microsoft.com/office/drawing/2014/main" id="{95D116CA-84F8-9F79-4ECE-B5605411B05D}"/>
              </a:ext>
            </a:extLst>
          </p:cNvPr>
          <p:cNvPicPr>
            <a:picLocks noChangeAspect="1"/>
          </p:cNvPicPr>
          <p:nvPr/>
        </p:nvPicPr>
        <p:blipFill>
          <a:blip r:embed="rId7"/>
          <a:stretch>
            <a:fillRect/>
          </a:stretch>
        </p:blipFill>
        <p:spPr>
          <a:xfrm>
            <a:off x="441190" y="1352860"/>
            <a:ext cx="4089837" cy="3114887"/>
          </a:xfrm>
          <a:prstGeom prst="rect">
            <a:avLst/>
          </a:prstGeom>
        </p:spPr>
      </p:pic>
      <p:sp>
        <p:nvSpPr>
          <p:cNvPr id="8" name="TextBox 7">
            <a:extLst>
              <a:ext uri="{FF2B5EF4-FFF2-40B4-BE49-F238E27FC236}">
                <a16:creationId xmlns:a16="http://schemas.microsoft.com/office/drawing/2014/main" id="{CC987E2F-270F-EB6C-C814-67EC57808DB7}"/>
              </a:ext>
            </a:extLst>
          </p:cNvPr>
          <p:cNvSpPr txBox="1"/>
          <p:nvPr/>
        </p:nvSpPr>
        <p:spPr>
          <a:xfrm>
            <a:off x="313177" y="4558798"/>
            <a:ext cx="433927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cs typeface="Arial"/>
              </a:rPr>
              <a:t>Charles C. Gates (1921 – 2005) with V-belts made by his family's company in the early 1900's, which revolutionized power transmission </a:t>
            </a:r>
            <a:endParaRPr lang="en-US" sz="1400"/>
          </a:p>
        </p:txBody>
      </p:sp>
      <p:pic>
        <p:nvPicPr>
          <p:cNvPr id="10" name="Picture 9" descr="A close up of a logo&#10;&#10;Description automatically generated">
            <a:extLst>
              <a:ext uri="{FF2B5EF4-FFF2-40B4-BE49-F238E27FC236}">
                <a16:creationId xmlns:a16="http://schemas.microsoft.com/office/drawing/2014/main" id="{E85C7220-E9FC-0017-8E5A-5A35741E8A59}"/>
              </a:ext>
            </a:extLst>
          </p:cNvPr>
          <p:cNvPicPr>
            <a:picLocks noChangeAspect="1"/>
          </p:cNvPicPr>
          <p:nvPr/>
        </p:nvPicPr>
        <p:blipFill>
          <a:blip r:embed="rId8"/>
          <a:stretch>
            <a:fillRect/>
          </a:stretch>
        </p:blipFill>
        <p:spPr>
          <a:xfrm>
            <a:off x="1735778" y="5332008"/>
            <a:ext cx="1502951" cy="701462"/>
          </a:xfrm>
          <a:prstGeom prst="rect">
            <a:avLst/>
          </a:prstGeom>
        </p:spPr>
      </p:pic>
      <p:sp>
        <p:nvSpPr>
          <p:cNvPr id="7" name="TextBox 6">
            <a:extLst>
              <a:ext uri="{FF2B5EF4-FFF2-40B4-BE49-F238E27FC236}">
                <a16:creationId xmlns:a16="http://schemas.microsoft.com/office/drawing/2014/main" id="{D6C23A07-2C91-2ABD-DAA7-04234C2421A8}"/>
              </a:ext>
            </a:extLst>
          </p:cNvPr>
          <p:cNvSpPr txBox="1"/>
          <p:nvPr/>
        </p:nvSpPr>
        <p:spPr>
          <a:xfrm>
            <a:off x="4727344" y="5685040"/>
            <a:ext cx="358908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dirty="0">
                <a:latin typeface="Verdana"/>
                <a:ea typeface="Verdana"/>
              </a:rPr>
              <a:t>Grubstake:  </a:t>
            </a:r>
            <a:r>
              <a:rPr lang="en-US" sz="1200" dirty="0">
                <a:latin typeface="Verdana"/>
                <a:ea typeface="Verdana"/>
              </a:rPr>
              <a:t>From grub (food) + stake (share). The term has origins in gold mining, where miners would get investors to fund their efforts in return for a cut of the profits. Earliest documented use: 1863.</a:t>
            </a:r>
          </a:p>
        </p:txBody>
      </p:sp>
      <p:sp>
        <p:nvSpPr>
          <p:cNvPr id="9" name="TextBox 8">
            <a:extLst>
              <a:ext uri="{FF2B5EF4-FFF2-40B4-BE49-F238E27FC236}">
                <a16:creationId xmlns:a16="http://schemas.microsoft.com/office/drawing/2014/main" id="{EA3A0486-4E97-0B3F-B06E-1D2032D0708B}"/>
              </a:ext>
            </a:extLst>
          </p:cNvPr>
          <p:cNvSpPr txBox="1"/>
          <p:nvPr/>
        </p:nvSpPr>
        <p:spPr>
          <a:xfrm>
            <a:off x="1035613" y="5932416"/>
            <a:ext cx="3158260" cy="8887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Arial"/>
              </a:rPr>
              <a:t>Gates Grubstake Fund </a:t>
            </a:r>
            <a:r>
              <a:rPr lang="en-US" sz="1600" dirty="0">
                <a:cs typeface="Arial"/>
              </a:rPr>
              <a:t>founded with a gift from former trustee Charles C. Gates in 1994</a:t>
            </a:r>
          </a:p>
        </p:txBody>
      </p:sp>
      <p:pic>
        <p:nvPicPr>
          <p:cNvPr id="14" name="Picture 13">
            <a:extLst>
              <a:ext uri="{FF2B5EF4-FFF2-40B4-BE49-F238E27FC236}">
                <a16:creationId xmlns:a16="http://schemas.microsoft.com/office/drawing/2014/main" id="{EACD8688-7F60-4ADA-A1C8-4C4745E532DD}"/>
              </a:ext>
            </a:extLst>
          </p:cNvPr>
          <p:cNvPicPr>
            <a:picLocks noChangeAspect="1"/>
          </p:cNvPicPr>
          <p:nvPr/>
        </p:nvPicPr>
        <p:blipFill rotWithShape="1">
          <a:blip r:embed="rId9">
            <a:extLst>
              <a:ext uri="{28A0092B-C50C-407E-A947-70E740481C1C}">
                <a14:useLocalDpi xmlns:a14="http://schemas.microsoft.com/office/drawing/2010/main" val="0"/>
              </a:ext>
            </a:extLst>
          </a:blip>
          <a:srcRect r="72735"/>
          <a:stretch/>
        </p:blipFill>
        <p:spPr>
          <a:xfrm>
            <a:off x="9023993" y="2177548"/>
            <a:ext cx="2726817" cy="2381250"/>
          </a:xfrm>
          <a:prstGeom prst="rect">
            <a:avLst/>
          </a:prstGeom>
        </p:spPr>
      </p:pic>
      <p:sp>
        <p:nvSpPr>
          <p:cNvPr id="15" name="AutoShape 17" descr="Image preview">
            <a:extLst>
              <a:ext uri="{FF2B5EF4-FFF2-40B4-BE49-F238E27FC236}">
                <a16:creationId xmlns:a16="http://schemas.microsoft.com/office/drawing/2014/main" id="{2E5A085B-C03B-46B9-8DBC-313FE7905C1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6" name="Picture 15">
            <a:extLst>
              <a:ext uri="{FF2B5EF4-FFF2-40B4-BE49-F238E27FC236}">
                <a16:creationId xmlns:a16="http://schemas.microsoft.com/office/drawing/2014/main" id="{8798E8B9-21D9-44D2-AFB1-C378BD211124}"/>
              </a:ext>
            </a:extLst>
          </p:cNvPr>
          <p:cNvPicPr>
            <a:picLocks noChangeAspect="1"/>
          </p:cNvPicPr>
          <p:nvPr/>
        </p:nvPicPr>
        <p:blipFill>
          <a:blip r:embed="rId10"/>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3459934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p:custDataLst>
              <p:tags r:id="rId2"/>
            </p:custDataLst>
            <p:extLst>
              <p:ext uri="{D42A27DB-BD31-4B8C-83A1-F6EECF244321}">
                <p14:modId xmlns:p14="http://schemas.microsoft.com/office/powerpoint/2010/main" val="32411070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99" name="think-cell Slide" r:id="rId4" imgW="421" imgH="423" progId="TCLayout.ActiveDocument.1">
                  <p:embed/>
                </p:oleObj>
              </mc:Choice>
              <mc:Fallback>
                <p:oleObj name="think-cell Slide" r:id="rId4" imgW="421" imgH="423"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Picture Placeholder 5">
            <a:extLst>
              <a:ext uri="{FF2B5EF4-FFF2-40B4-BE49-F238E27FC236}">
                <a16:creationId xmlns:a16="http://schemas.microsoft.com/office/drawing/2014/main" id="{B847223A-537F-C147-6C63-21A917282530}"/>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7252" r="17252"/>
          <a:stretch>
            <a:fillRect/>
          </a:stretch>
        </p:blipFill>
        <p:spPr>
          <a:xfrm>
            <a:off x="142875" y="0"/>
            <a:ext cx="3719513" cy="6858000"/>
          </a:xfrm>
          <a:prstGeom prst="rect">
            <a:avLst/>
          </a:prstGeom>
        </p:spPr>
      </p:pic>
      <p:sp>
        <p:nvSpPr>
          <p:cNvPr id="4" name="Subtitle 2">
            <a:extLst>
              <a:ext uri="{FF2B5EF4-FFF2-40B4-BE49-F238E27FC236}">
                <a16:creationId xmlns:a16="http://schemas.microsoft.com/office/drawing/2014/main" id="{E37E4298-B416-CF65-C7F9-CBD725EF49F9}"/>
              </a:ext>
            </a:extLst>
          </p:cNvPr>
          <p:cNvSpPr>
            <a:spLocks noGrp="1"/>
          </p:cNvSpPr>
          <p:nvPr>
            <p:ph type="subTitle" idx="1"/>
          </p:nvPr>
        </p:nvSpPr>
        <p:spPr>
          <a:xfrm>
            <a:off x="4337764" y="1378073"/>
            <a:ext cx="7353384" cy="3561347"/>
          </a:xfrm>
        </p:spPr>
        <p:txBody>
          <a:bodyPr/>
          <a:lstStyle/>
          <a:p>
            <a:pPr algn="l" fontAlgn="base"/>
            <a:r>
              <a:rPr lang="en-US" sz="2400" i="1">
                <a:solidFill>
                  <a:srgbClr val="333333"/>
                </a:solidFill>
              </a:rPr>
              <a:t>“Science and knowledge aren’t magic, they take hard work fueled by deep curiosity, intellectual honesty, tenacity in the face of adversity, and hope for a better world.”</a:t>
            </a:r>
            <a:endParaRPr lang="en-US" sz="2400" b="0" i="1">
              <a:solidFill>
                <a:srgbClr val="333333"/>
              </a:solidFill>
              <a:effectLst/>
            </a:endParaRPr>
          </a:p>
          <a:p>
            <a:pPr algn="l" fontAlgn="base"/>
            <a:r>
              <a:rPr lang="en-US" sz="2400" b="0" i="1">
                <a:solidFill>
                  <a:srgbClr val="333333"/>
                </a:solidFill>
                <a:effectLst/>
              </a:rPr>
              <a:t> </a:t>
            </a:r>
          </a:p>
          <a:p>
            <a:pPr algn="l" fontAlgn="base"/>
            <a:r>
              <a:rPr lang="en-US" sz="2400" i="1">
                <a:solidFill>
                  <a:srgbClr val="333333"/>
                </a:solidFill>
              </a:rPr>
              <a:t>“Set the bar high; clear it; and raise it further.”</a:t>
            </a:r>
            <a:r>
              <a:rPr lang="en-US" sz="2400" b="0" i="1">
                <a:solidFill>
                  <a:srgbClr val="333333"/>
                </a:solidFill>
                <a:effectLst/>
              </a:rPr>
              <a:t> </a:t>
            </a:r>
          </a:p>
          <a:p>
            <a:pPr algn="l" fontAlgn="base"/>
            <a:endParaRPr lang="en-US" sz="2400" b="0" i="0">
              <a:solidFill>
                <a:srgbClr val="333333"/>
              </a:solidFill>
              <a:effectLst/>
            </a:endParaRPr>
          </a:p>
          <a:p>
            <a:pPr algn="l" fontAlgn="base"/>
            <a:r>
              <a:rPr lang="en-US" sz="2400" b="0" i="1">
                <a:solidFill>
                  <a:srgbClr val="333333"/>
                </a:solidFill>
                <a:effectLst/>
              </a:rPr>
              <a:t>“No one does their best work alon</a:t>
            </a:r>
            <a:r>
              <a:rPr lang="en-US" sz="2400" i="1">
                <a:solidFill>
                  <a:srgbClr val="333333"/>
                </a:solidFill>
              </a:rPr>
              <a:t>e.”</a:t>
            </a:r>
          </a:p>
          <a:p>
            <a:pPr algn="l" fontAlgn="base"/>
            <a:r>
              <a:rPr lang="en-US" sz="2400" b="0" i="1">
                <a:solidFill>
                  <a:srgbClr val="333333"/>
                </a:solidFill>
                <a:effectLst/>
              </a:rPr>
              <a:t>				</a:t>
            </a:r>
          </a:p>
          <a:p>
            <a:pPr algn="l" fontAlgn="base"/>
            <a:r>
              <a:rPr lang="en-US" sz="2400" i="1">
                <a:solidFill>
                  <a:srgbClr val="333333"/>
                </a:solidFill>
              </a:rPr>
              <a:t>					</a:t>
            </a:r>
            <a:r>
              <a:rPr lang="en-US" sz="2400" b="0" i="1">
                <a:solidFill>
                  <a:srgbClr val="333333"/>
                </a:solidFill>
                <a:effectLst/>
              </a:rPr>
              <a:t>-Charles C. Gates</a:t>
            </a:r>
          </a:p>
          <a:p>
            <a:endParaRPr lang="en-US"/>
          </a:p>
        </p:txBody>
      </p:sp>
      <p:sp>
        <p:nvSpPr>
          <p:cNvPr id="7" name="Rectangle 6">
            <a:extLst>
              <a:ext uri="{FF2B5EF4-FFF2-40B4-BE49-F238E27FC236}">
                <a16:creationId xmlns:a16="http://schemas.microsoft.com/office/drawing/2014/main" id="{9DCA2F58-4AB1-4DCB-AC3D-EEFB6D967B1F}"/>
              </a:ext>
            </a:extLst>
          </p:cNvPr>
          <p:cNvSpPr/>
          <p:nvPr/>
        </p:nvSpPr>
        <p:spPr>
          <a:xfrm>
            <a:off x="9985248" y="5879592"/>
            <a:ext cx="2178066" cy="9784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7940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CCA833-B4E5-42A5-9898-F533FCBC6B64}"/>
              </a:ext>
            </a:extLst>
          </p:cNvPr>
          <p:cNvSpPr>
            <a:spLocks noGrp="1"/>
          </p:cNvSpPr>
          <p:nvPr>
            <p:ph type="ctrTitle"/>
          </p:nvPr>
        </p:nvSpPr>
        <p:spPr>
          <a:xfrm>
            <a:off x="4092616" y="789133"/>
            <a:ext cx="7456256" cy="999454"/>
          </a:xfrm>
        </p:spPr>
        <p:txBody>
          <a:bodyPr/>
          <a:lstStyle/>
          <a:p>
            <a:r>
              <a:rPr kumimoji="0" lang="en-US" altLang="en-US" sz="2500" b="1" i="0" u="none" strike="noStrike" cap="none" normalizeH="0" baseline="0" dirty="0">
                <a:ln>
                  <a:noFill/>
                </a:ln>
                <a:solidFill>
                  <a:schemeClr val="tx1"/>
                </a:solidFill>
                <a:effectLst/>
                <a:latin typeface="Arial" panose="020B0604020202020204" pitchFamily="34" charset="0"/>
              </a:rPr>
              <a:t>Mark Brunvand, MD</a:t>
            </a:r>
            <a:r>
              <a:rPr kumimoji="0" lang="en-US" altLang="en-US" sz="2500" b="0" i="0" u="none" strike="noStrike" cap="none" normalizeH="0" baseline="0" dirty="0">
                <a:ln>
                  <a:noFill/>
                </a:ln>
                <a:solidFill>
                  <a:schemeClr val="tx1"/>
                </a:solidFill>
                <a:effectLst/>
                <a:latin typeface="Arial" panose="020B0604020202020204" pitchFamily="34" charset="0"/>
              </a:rPr>
              <a:t> – </a:t>
            </a:r>
            <a:r>
              <a:rPr kumimoji="0" lang="en-US" altLang="en-US" sz="2500" b="1" i="0" u="none" strike="noStrike" cap="none" normalizeH="0" baseline="0" dirty="0">
                <a:ln>
                  <a:noFill/>
                </a:ln>
                <a:solidFill>
                  <a:schemeClr val="tx1"/>
                </a:solidFill>
                <a:effectLst/>
                <a:latin typeface="Arial" panose="020B0604020202020204" pitchFamily="34" charset="0"/>
              </a:rPr>
              <a:t>Physician-Scientist</a:t>
            </a:r>
            <a:r>
              <a:rPr kumimoji="0" lang="en-US" altLang="en-US" sz="2500" b="0" i="0" u="none" strike="noStrike" cap="none" normalizeH="0" baseline="0" dirty="0">
                <a:ln>
                  <a:noFill/>
                </a:ln>
                <a:solidFill>
                  <a:schemeClr val="tx1"/>
                </a:solidFill>
                <a:effectLst/>
                <a:latin typeface="Arial" panose="020B0604020202020204" pitchFamily="34" charset="0"/>
              </a:rPr>
              <a:t> and </a:t>
            </a:r>
            <a:r>
              <a:rPr kumimoji="0" lang="en-US" altLang="en-US" sz="2500" b="1" i="0" u="none" strike="noStrike" cap="none" normalizeH="0" baseline="0" dirty="0">
                <a:ln>
                  <a:noFill/>
                </a:ln>
                <a:solidFill>
                  <a:schemeClr val="tx1"/>
                </a:solidFill>
                <a:effectLst/>
                <a:latin typeface="Arial" panose="020B0604020202020204" pitchFamily="34" charset="0"/>
              </a:rPr>
              <a:t>Field Medical Director for CAR T-cell Therapy</a:t>
            </a:r>
            <a:r>
              <a:rPr kumimoji="0" lang="en-US" altLang="en-US" sz="2500" b="0" i="0" u="none" strike="noStrike" cap="none" normalizeH="0" baseline="0" dirty="0">
                <a:ln>
                  <a:noFill/>
                </a:ln>
                <a:solidFill>
                  <a:schemeClr val="tx1"/>
                </a:solidFill>
                <a:effectLst/>
                <a:latin typeface="Arial" panose="020B0604020202020204" pitchFamily="34" charset="0"/>
              </a:rPr>
              <a:t> with expertise in </a:t>
            </a:r>
            <a:r>
              <a:rPr kumimoji="0" lang="en-US" altLang="en-US" sz="2500" b="1" i="0" u="none" strike="noStrike" cap="none" normalizeH="0" baseline="0" dirty="0">
                <a:ln>
                  <a:noFill/>
                </a:ln>
                <a:solidFill>
                  <a:schemeClr val="tx1"/>
                </a:solidFill>
                <a:effectLst/>
                <a:latin typeface="Arial" panose="020B0604020202020204" pitchFamily="34" charset="0"/>
              </a:rPr>
              <a:t>immunology</a:t>
            </a:r>
            <a:r>
              <a:rPr kumimoji="0" lang="en-US" altLang="en-US" sz="2500" b="0" i="0" u="none" strike="noStrike" cap="none" normalizeH="0" baseline="0" dirty="0">
                <a:ln>
                  <a:noFill/>
                </a:ln>
                <a:solidFill>
                  <a:schemeClr val="tx1"/>
                </a:solidFill>
                <a:effectLst/>
                <a:latin typeface="Arial" panose="020B0604020202020204" pitchFamily="34" charset="0"/>
              </a:rPr>
              <a:t>, </a:t>
            </a:r>
            <a:r>
              <a:rPr kumimoji="0" lang="en-US" altLang="en-US" sz="2500" b="1" i="0" u="none" strike="noStrike" cap="none" normalizeH="0" baseline="0" dirty="0">
                <a:ln>
                  <a:noFill/>
                </a:ln>
                <a:solidFill>
                  <a:schemeClr val="tx1"/>
                </a:solidFill>
                <a:effectLst/>
                <a:latin typeface="Arial" panose="020B0604020202020204" pitchFamily="34" charset="0"/>
              </a:rPr>
              <a:t>stem cell transplantation</a:t>
            </a:r>
            <a:r>
              <a:rPr kumimoji="0" lang="en-US" altLang="en-US" sz="2500" b="0" i="0" u="none" strike="noStrike" cap="none" normalizeH="0" baseline="0" dirty="0">
                <a:ln>
                  <a:noFill/>
                </a:ln>
                <a:solidFill>
                  <a:schemeClr val="tx1"/>
                </a:solidFill>
                <a:effectLst/>
                <a:latin typeface="Arial" panose="020B0604020202020204" pitchFamily="34" charset="0"/>
              </a:rPr>
              <a:t>, and </a:t>
            </a:r>
            <a:r>
              <a:rPr kumimoji="0" lang="en-US" altLang="en-US" sz="2500" b="1" i="0" u="none" strike="noStrike" cap="none" normalizeH="0" baseline="0" dirty="0">
                <a:ln>
                  <a:noFill/>
                </a:ln>
                <a:solidFill>
                  <a:schemeClr val="tx1"/>
                </a:solidFill>
                <a:effectLst/>
                <a:latin typeface="Arial" panose="020B0604020202020204" pitchFamily="34" charset="0"/>
              </a:rPr>
              <a:t>cellular therapies</a:t>
            </a:r>
            <a:r>
              <a:rPr kumimoji="0" lang="en-US" altLang="en-US" sz="2500" b="0" i="0" u="none" strike="noStrike" cap="none" normalizeH="0" baseline="0" dirty="0">
                <a:ln>
                  <a:noFill/>
                </a:ln>
                <a:solidFill>
                  <a:schemeClr val="tx1"/>
                </a:solidFill>
                <a:effectLst/>
                <a:latin typeface="Arial" panose="020B0604020202020204" pitchFamily="34" charset="0"/>
              </a:rPr>
              <a:t> for blood cancers.</a:t>
            </a:r>
            <a:br>
              <a:rPr kumimoji="0" lang="en-US" altLang="en-US" sz="2500" b="0" i="0" u="none" strike="noStrike" cap="none" normalizeH="0" baseline="0" dirty="0">
                <a:ln>
                  <a:noFill/>
                </a:ln>
                <a:solidFill>
                  <a:schemeClr val="tx1"/>
                </a:solidFill>
                <a:effectLst/>
                <a:latin typeface="Arial" panose="020B0604020202020204" pitchFamily="34" charset="0"/>
              </a:rPr>
            </a:br>
            <a:endParaRPr lang="en-US" sz="2500" dirty="0"/>
          </a:p>
        </p:txBody>
      </p:sp>
      <p:pic>
        <p:nvPicPr>
          <p:cNvPr id="58370" name="Picture 2" descr="Mark-Brunvand">
            <a:extLst>
              <a:ext uri="{FF2B5EF4-FFF2-40B4-BE49-F238E27FC236}">
                <a16:creationId xmlns:a16="http://schemas.microsoft.com/office/drawing/2014/main" id="{B539F2FC-E3CE-4EAC-88EF-B7E6A8B5CC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066" y="3429000"/>
            <a:ext cx="2752725" cy="3333750"/>
          </a:xfrm>
          <a:prstGeom prst="rect">
            <a:avLst/>
          </a:prstGeom>
          <a:noFill/>
          <a:extLst>
            <a:ext uri="{909E8E84-426E-40DD-AFC4-6F175D3DCCD1}">
              <a14:hiddenFill xmlns:a14="http://schemas.microsoft.com/office/drawing/2010/main">
                <a:solidFill>
                  <a:srgbClr val="FFFFFF"/>
                </a:solidFill>
              </a14:hiddenFill>
            </a:ext>
          </a:extLst>
        </p:spPr>
      </p:pic>
      <p:pic>
        <p:nvPicPr>
          <p:cNvPr id="58372" name="Picture 4" descr="Marquis Who's Who Honors Mark Brunvand, MD, for Expertise in Oncology and Cellular Immunotherapy">
            <a:extLst>
              <a:ext uri="{FF2B5EF4-FFF2-40B4-BE49-F238E27FC236}">
                <a16:creationId xmlns:a16="http://schemas.microsoft.com/office/drawing/2014/main" id="{5198799D-5329-4E02-B2E5-BF02A2CD70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066" y="-27427"/>
            <a:ext cx="2752724" cy="345642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6">
            <a:extLst>
              <a:ext uri="{FF2B5EF4-FFF2-40B4-BE49-F238E27FC236}">
                <a16:creationId xmlns:a16="http://schemas.microsoft.com/office/drawing/2014/main" id="{BDEB0AED-5460-4010-B30D-89106D639469}"/>
              </a:ext>
            </a:extLst>
          </p:cNvPr>
          <p:cNvSpPr>
            <a:spLocks noChangeArrowheads="1"/>
          </p:cNvSpPr>
          <p:nvPr/>
        </p:nvSpPr>
        <p:spPr bwMode="auto">
          <a:xfrm>
            <a:off x="4251960" y="2341573"/>
            <a:ext cx="7296912"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Completed residency at the </a:t>
            </a:r>
            <a:r>
              <a:rPr lang="en-US" sz="1800" b="1" i="0" u="none" strike="noStrike" dirty="0">
                <a:solidFill>
                  <a:srgbClr val="000000"/>
                </a:solidFill>
                <a:effectLst/>
                <a:latin typeface="Arial" panose="020B0604020202020204" pitchFamily="34" charset="0"/>
              </a:rPr>
              <a:t>University of Colorado</a:t>
            </a:r>
            <a:r>
              <a:rPr lang="en-US" sz="1800" b="0" i="0" u="none" strike="noStrike" dirty="0">
                <a:solidFill>
                  <a:srgbClr val="000000"/>
                </a:solidFill>
                <a:effectLst/>
                <a:latin typeface="Arial" panose="020B0604020202020204" pitchFamily="34" charset="0"/>
              </a:rPr>
              <a:t>, gained a fellowship in </a:t>
            </a:r>
            <a:r>
              <a:rPr lang="en-US" sz="1800" b="1" i="0" u="none" strike="noStrike" dirty="0">
                <a:solidFill>
                  <a:srgbClr val="000000"/>
                </a:solidFill>
                <a:effectLst/>
                <a:latin typeface="Arial" panose="020B0604020202020204" pitchFamily="34" charset="0"/>
              </a:rPr>
              <a:t>Laboratory of Immunoregulation</a:t>
            </a:r>
            <a:r>
              <a:rPr lang="en-US" sz="1800" b="0" i="0" u="none" strike="noStrike" dirty="0">
                <a:solidFill>
                  <a:srgbClr val="000000"/>
                </a:solidFill>
                <a:effectLst/>
                <a:latin typeface="Arial" panose="020B0604020202020204" pitchFamily="34" charset="0"/>
              </a:rPr>
              <a:t> under </a:t>
            </a:r>
            <a:r>
              <a:rPr lang="en-US" sz="1800" b="1" i="0" u="none" strike="noStrike" dirty="0">
                <a:solidFill>
                  <a:srgbClr val="000000"/>
                </a:solidFill>
                <a:effectLst/>
                <a:latin typeface="Arial" panose="020B0604020202020204" pitchFamily="34" charset="0"/>
              </a:rPr>
              <a:t>Dr. </a:t>
            </a:r>
            <a:r>
              <a:rPr lang="en-US" sz="1800" b="1" i="0" u="none" strike="noStrike" dirty="0" err="1">
                <a:solidFill>
                  <a:srgbClr val="000000"/>
                </a:solidFill>
                <a:effectLst/>
                <a:latin typeface="Arial" panose="020B0604020202020204" pitchFamily="34" charset="0"/>
              </a:rPr>
              <a:t>A.S.Fauci</a:t>
            </a:r>
            <a:r>
              <a:rPr lang="en-US" sz="1800" b="0" i="0" u="none" strike="noStrike" dirty="0">
                <a:solidFill>
                  <a:srgbClr val="000000"/>
                </a:solidFill>
                <a:effectLst/>
                <a:latin typeface="Arial" panose="020B0604020202020204" pitchFamily="34" charset="0"/>
              </a:rPr>
              <a:t>, and the </a:t>
            </a:r>
            <a:r>
              <a:rPr lang="en-US" sz="1800" b="1" i="0" u="none" strike="noStrike" dirty="0">
                <a:solidFill>
                  <a:srgbClr val="000000"/>
                </a:solidFill>
                <a:effectLst/>
                <a:latin typeface="Arial" panose="020B0604020202020204" pitchFamily="34" charset="0"/>
              </a:rPr>
              <a:t>Fred Hutchinson Cancer Research Center </a:t>
            </a:r>
            <a:r>
              <a:rPr lang="en-US" sz="1800" b="0" i="0" u="none" strike="noStrike" dirty="0">
                <a:solidFill>
                  <a:srgbClr val="000000"/>
                </a:solidFill>
                <a:effectLst/>
                <a:latin typeface="Arial" panose="020B0604020202020204" pitchFamily="34" charset="0"/>
              </a:rPr>
              <a:t>before leading the development and expansion of Unrelated Donor stem cell transplant programs in Oregon and Colorado.</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endParaRPr lang="en-US" b="0" i="0" dirty="0">
              <a:solidFill>
                <a:srgbClr val="000000"/>
              </a:solidFill>
              <a:effectLst/>
              <a:latin typeface="Arial" panose="020B0604020202020204" pitchFamily="34" charset="0"/>
            </a:endParaRPr>
          </a:p>
          <a:p>
            <a:pPr marL="285750" indent="-285750"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Expanded Colorado's transplant program from fewer than 20 to more than 300 transplants annually, improving access to life-saving treatments and advancing innovative therapies that have enabled patients to recover and return to active, healthy lives. </a:t>
            </a:r>
            <a:endParaRPr lang="en-US" b="0" i="0" dirty="0">
              <a:solidFill>
                <a:srgbClr val="000000"/>
              </a:solidFill>
              <a:effectLst/>
              <a:latin typeface="Arial" panose="020B0604020202020204" pitchFamily="34" charset="0"/>
            </a:endParaRPr>
          </a:p>
        </p:txBody>
      </p:sp>
      <p:sp>
        <p:nvSpPr>
          <p:cNvPr id="11" name="Rectangle 10">
            <a:extLst>
              <a:ext uri="{FF2B5EF4-FFF2-40B4-BE49-F238E27FC236}">
                <a16:creationId xmlns:a16="http://schemas.microsoft.com/office/drawing/2014/main" id="{75A48FD0-973A-4D0A-8E6E-B5DC23A35ED9}"/>
              </a:ext>
            </a:extLst>
          </p:cNvPr>
          <p:cNvSpPr/>
          <p:nvPr/>
        </p:nvSpPr>
        <p:spPr>
          <a:xfrm>
            <a:off x="9985248" y="5879592"/>
            <a:ext cx="2178066" cy="9784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669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F0AFEB9-B4E0-49FC-9C06-C6D0DC6E5A07}"/>
              </a:ext>
            </a:extLst>
          </p:cNvPr>
          <p:cNvSpPr>
            <a:spLocks noGrp="1"/>
          </p:cNvSpPr>
          <p:nvPr>
            <p:ph type="subTitle" idx="1"/>
          </p:nvPr>
        </p:nvSpPr>
        <p:spPr>
          <a:xfrm>
            <a:off x="3404639" y="1585908"/>
            <a:ext cx="7951662" cy="5071413"/>
          </a:xfrm>
        </p:spPr>
        <p:txBody>
          <a:bodyPr/>
          <a:lstStyle/>
          <a:p>
            <a:r>
              <a:rPr lang="en-US" b="1" dirty="0"/>
              <a:t>CHRIS GARBE</a:t>
            </a:r>
          </a:p>
          <a:p>
            <a:r>
              <a:rPr lang="en-US" b="1" i="0" dirty="0">
                <a:solidFill>
                  <a:srgbClr val="000000"/>
                </a:solidFill>
                <a:effectLst/>
                <a:latin typeface="Arial" panose="020B0604020202020204" pitchFamily="34" charset="0"/>
              </a:rPr>
              <a:t>Technical Operations Director</a:t>
            </a:r>
          </a:p>
          <a:p>
            <a:endParaRPr lang="en-US" b="1" dirty="0">
              <a:solidFill>
                <a:srgbClr val="000000"/>
              </a:solidFill>
              <a:latin typeface="Arial" panose="020B0604020202020204" pitchFamily="34" charset="0"/>
            </a:endParaRPr>
          </a:p>
          <a:p>
            <a:endParaRPr lang="en-US" b="1" dirty="0">
              <a:solidFill>
                <a:srgbClr val="000000"/>
              </a:solidFill>
              <a:latin typeface="Arial" panose="020B0604020202020204" pitchFamily="34" charset="0"/>
            </a:endParaRPr>
          </a:p>
          <a:p>
            <a:endParaRPr lang="en-US" b="1" dirty="0">
              <a:solidFill>
                <a:srgbClr val="000000"/>
              </a:solidFill>
              <a:latin typeface="Arial" panose="020B0604020202020204" pitchFamily="34" charset="0"/>
            </a:endParaRPr>
          </a:p>
          <a:p>
            <a:endParaRPr lang="en-US" b="1" dirty="0">
              <a:solidFill>
                <a:srgbClr val="000000"/>
              </a:solidFill>
              <a:latin typeface="Arial" panose="020B0604020202020204" pitchFamily="34" charset="0"/>
            </a:endParaRPr>
          </a:p>
          <a:p>
            <a:r>
              <a:rPr lang="en-US" b="1" dirty="0">
                <a:solidFill>
                  <a:srgbClr val="000000"/>
                </a:solidFill>
                <a:latin typeface="Arial" panose="020B0604020202020204" pitchFamily="34" charset="0"/>
              </a:rPr>
              <a:t>VEENA </a:t>
            </a:r>
            <a:r>
              <a:rPr lang="en-US" b="1" i="0" cap="all" dirty="0">
                <a:solidFill>
                  <a:srgbClr val="000000"/>
                </a:solidFill>
                <a:effectLst/>
                <a:latin typeface="Roboto" panose="02000000000000000000" pitchFamily="2" charset="0"/>
              </a:rPr>
              <a:t>Krishnamoorthy, </a:t>
            </a:r>
            <a:r>
              <a:rPr lang="en-US" b="1" dirty="0">
                <a:solidFill>
                  <a:srgbClr val="000000"/>
                </a:solidFill>
                <a:latin typeface="Arial" panose="020B0604020202020204" pitchFamily="34" charset="0"/>
              </a:rPr>
              <a:t>PhD</a:t>
            </a:r>
          </a:p>
          <a:p>
            <a:r>
              <a:rPr lang="en-US" b="1" i="0" dirty="0">
                <a:solidFill>
                  <a:srgbClr val="000000"/>
                </a:solidFill>
                <a:effectLst/>
                <a:latin typeface="Arial" panose="020B0604020202020204" pitchFamily="34" charset="0"/>
              </a:rPr>
              <a:t>Head of Preclinical Development</a:t>
            </a:r>
          </a:p>
          <a:p>
            <a:endParaRPr lang="en-US" b="1" dirty="0">
              <a:solidFill>
                <a:srgbClr val="000000"/>
              </a:solidFill>
              <a:latin typeface="Arial" panose="020B0604020202020204" pitchFamily="34" charset="0"/>
            </a:endParaRPr>
          </a:p>
          <a:p>
            <a:endParaRPr lang="en-US" b="1" dirty="0">
              <a:solidFill>
                <a:srgbClr val="000000"/>
              </a:solidFill>
              <a:latin typeface="Arial" panose="020B0604020202020204" pitchFamily="34" charset="0"/>
            </a:endParaRPr>
          </a:p>
          <a:p>
            <a:endParaRPr lang="en-US" b="1" dirty="0">
              <a:solidFill>
                <a:srgbClr val="000000"/>
              </a:solidFill>
              <a:latin typeface="Arial" panose="020B0604020202020204" pitchFamily="34" charset="0"/>
            </a:endParaRPr>
          </a:p>
          <a:p>
            <a:r>
              <a:rPr lang="en-US" b="1" dirty="0">
                <a:solidFill>
                  <a:srgbClr val="000000"/>
                </a:solidFill>
                <a:latin typeface="Arial" panose="020B0604020202020204" pitchFamily="34" charset="0"/>
              </a:rPr>
              <a:t>ASIA INGRAM, MS</a:t>
            </a:r>
          </a:p>
          <a:p>
            <a:r>
              <a:rPr lang="en-US" b="1" dirty="0">
                <a:solidFill>
                  <a:srgbClr val="000000"/>
                </a:solidFill>
                <a:latin typeface="Arial" panose="020B0604020202020204" pitchFamily="34" charset="0"/>
              </a:rPr>
              <a:t>CU Innovations Gates Fellow </a:t>
            </a:r>
          </a:p>
          <a:p>
            <a:endParaRPr lang="en-US" b="1" dirty="0">
              <a:solidFill>
                <a:srgbClr val="000000"/>
              </a:solidFill>
              <a:latin typeface="Arial" panose="020B0604020202020204" pitchFamily="34" charset="0"/>
            </a:endParaRPr>
          </a:p>
        </p:txBody>
      </p:sp>
      <p:pic>
        <p:nvPicPr>
          <p:cNvPr id="57346" name="Picture 2" descr="Chris Garbe">
            <a:extLst>
              <a:ext uri="{FF2B5EF4-FFF2-40B4-BE49-F238E27FC236}">
                <a16:creationId xmlns:a16="http://schemas.microsoft.com/office/drawing/2014/main" id="{D6B52CAF-5BA3-418D-8AAA-CF8E86DF81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928" y="0"/>
            <a:ext cx="2256041" cy="2256041"/>
          </a:xfrm>
          <a:prstGeom prst="rect">
            <a:avLst/>
          </a:prstGeom>
          <a:noFill/>
          <a:extLst>
            <a:ext uri="{909E8E84-426E-40DD-AFC4-6F175D3DCCD1}">
              <a14:hiddenFill xmlns:a14="http://schemas.microsoft.com/office/drawing/2010/main">
                <a:solidFill>
                  <a:srgbClr val="FFFFFF"/>
                </a:solidFill>
              </a14:hiddenFill>
            </a:ext>
          </a:extLst>
        </p:spPr>
      </p:pic>
      <p:pic>
        <p:nvPicPr>
          <p:cNvPr id="57350" name="Picture 6" descr="Veena Krishnamoorthy">
            <a:extLst>
              <a:ext uri="{FF2B5EF4-FFF2-40B4-BE49-F238E27FC236}">
                <a16:creationId xmlns:a16="http://schemas.microsoft.com/office/drawing/2014/main" id="{29583EAD-53FA-43C2-B8B5-07D999839B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5929" y="2225499"/>
            <a:ext cx="2256040" cy="225604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C02A7B2-845A-4626-AAC2-532F3FAAF685}"/>
              </a:ext>
            </a:extLst>
          </p:cNvPr>
          <p:cNvPicPr>
            <a:picLocks noChangeAspect="1"/>
          </p:cNvPicPr>
          <p:nvPr/>
        </p:nvPicPr>
        <p:blipFill rotWithShape="1">
          <a:blip r:embed="rId4"/>
          <a:srcRect t="8465" b="21302"/>
          <a:stretch/>
        </p:blipFill>
        <p:spPr>
          <a:xfrm>
            <a:off x="1105928" y="4481539"/>
            <a:ext cx="2256039" cy="2376461"/>
          </a:xfrm>
          <a:prstGeom prst="rect">
            <a:avLst/>
          </a:prstGeom>
        </p:spPr>
      </p:pic>
      <p:sp>
        <p:nvSpPr>
          <p:cNvPr id="14" name="TextBox 13">
            <a:extLst>
              <a:ext uri="{FF2B5EF4-FFF2-40B4-BE49-F238E27FC236}">
                <a16:creationId xmlns:a16="http://schemas.microsoft.com/office/drawing/2014/main" id="{F4A39A5C-F939-41DC-B952-FF6BD1890C97}"/>
              </a:ext>
            </a:extLst>
          </p:cNvPr>
          <p:cNvSpPr txBox="1"/>
          <p:nvPr/>
        </p:nvSpPr>
        <p:spPr>
          <a:xfrm>
            <a:off x="4901184" y="420134"/>
            <a:ext cx="5837416" cy="707886"/>
          </a:xfrm>
          <a:prstGeom prst="rect">
            <a:avLst/>
          </a:prstGeom>
          <a:noFill/>
        </p:spPr>
        <p:txBody>
          <a:bodyPr wrap="square" rtlCol="0">
            <a:spAutoFit/>
          </a:bodyPr>
          <a:lstStyle/>
          <a:p>
            <a:r>
              <a:rPr lang="en-US" sz="4000" b="1" dirty="0">
                <a:solidFill>
                  <a:schemeClr val="accent4"/>
                </a:solidFill>
                <a:latin typeface="+mj-lt"/>
                <a:ea typeface="+mj-ea"/>
                <a:cs typeface="+mj-cs"/>
              </a:rPr>
              <a:t>MEET THE TEAM</a:t>
            </a:r>
          </a:p>
        </p:txBody>
      </p:sp>
      <p:sp>
        <p:nvSpPr>
          <p:cNvPr id="18" name="Rectangle 17">
            <a:extLst>
              <a:ext uri="{FF2B5EF4-FFF2-40B4-BE49-F238E27FC236}">
                <a16:creationId xmlns:a16="http://schemas.microsoft.com/office/drawing/2014/main" id="{B9BC0B80-AEEC-46B7-96FD-9648AB4A7117}"/>
              </a:ext>
            </a:extLst>
          </p:cNvPr>
          <p:cNvSpPr/>
          <p:nvPr/>
        </p:nvSpPr>
        <p:spPr>
          <a:xfrm>
            <a:off x="9985248" y="5879592"/>
            <a:ext cx="2178066" cy="9784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2599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23"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48453" y="409439"/>
            <a:ext cx="7482840" cy="1402108"/>
          </a:xfrm>
        </p:spPr>
        <p:txBody>
          <a:bodyPr/>
          <a:lstStyle/>
          <a:p>
            <a:pPr algn="ctr"/>
            <a:r>
              <a:rPr lang="en-US" sz="3200" dirty="0"/>
              <a:t>2026 Grubstake Webinar Objectives</a:t>
            </a:r>
          </a:p>
        </p:txBody>
      </p:sp>
      <p:sp>
        <p:nvSpPr>
          <p:cNvPr id="3" name="Subtitle 2"/>
          <p:cNvSpPr>
            <a:spLocks noGrp="1"/>
          </p:cNvSpPr>
          <p:nvPr>
            <p:ph type="subTitle" idx="1"/>
          </p:nvPr>
        </p:nvSpPr>
        <p:spPr>
          <a:xfrm>
            <a:off x="336430" y="1526878"/>
            <a:ext cx="7906886" cy="2985433"/>
          </a:xfrm>
          <a:ln w="12700">
            <a:noFill/>
          </a:ln>
        </p:spPr>
        <p:txBody>
          <a:bodyPr>
            <a:spAutoFit/>
          </a:bodyPr>
          <a:lstStyle/>
          <a:p>
            <a:endParaRPr lang="en-US" dirty="0"/>
          </a:p>
          <a:p>
            <a:pPr marL="457200" indent="-457200">
              <a:buFont typeface="Arial" panose="020B0604020202020204" pitchFamily="34" charset="0"/>
              <a:buChar char="•"/>
            </a:pPr>
            <a:r>
              <a:rPr lang="en-US" sz="2400" dirty="0"/>
              <a:t>Familiarize applicants with the process and timeline</a:t>
            </a:r>
          </a:p>
          <a:p>
            <a:pPr marL="457200" indent="-457200">
              <a:buFont typeface="Arial" panose="020B0604020202020204" pitchFamily="34" charset="0"/>
              <a:buChar char="•"/>
            </a:pPr>
            <a:r>
              <a:rPr lang="en-US" sz="2400" dirty="0"/>
              <a:t>Clarify expectations for specific application sections</a:t>
            </a:r>
          </a:p>
          <a:p>
            <a:pPr marL="457200" indent="-457200">
              <a:buFont typeface="Arial" panose="020B0604020202020204" pitchFamily="34" charset="0"/>
              <a:buChar char="•"/>
            </a:pPr>
            <a:r>
              <a:rPr lang="en-US" sz="2400" dirty="0"/>
              <a:t>Explain the evaluation process and criteria</a:t>
            </a:r>
          </a:p>
          <a:p>
            <a:pPr marL="457200" indent="-457200">
              <a:buFont typeface="Arial" panose="020B0604020202020204" pitchFamily="34" charset="0"/>
              <a:buChar char="•"/>
            </a:pPr>
            <a:r>
              <a:rPr lang="en-US" sz="2400" dirty="0"/>
              <a:t>Describe awardee expectations and commitments </a:t>
            </a:r>
          </a:p>
          <a:p>
            <a:pPr marL="457200" indent="-457200">
              <a:buFont typeface="Arial" panose="020B0604020202020204" pitchFamily="34" charset="0"/>
              <a:buChar char="•"/>
            </a:pPr>
            <a:r>
              <a:rPr lang="en-US" sz="2400" dirty="0"/>
              <a:t>Describe additional resources available</a:t>
            </a:r>
          </a:p>
          <a:p>
            <a:endParaRPr lang="en-US" dirty="0"/>
          </a:p>
        </p:txBody>
      </p:sp>
      <p:sp>
        <p:nvSpPr>
          <p:cNvPr id="5" name="TextBox 4">
            <a:extLst>
              <a:ext uri="{FF2B5EF4-FFF2-40B4-BE49-F238E27FC236}">
                <a16:creationId xmlns:a16="http://schemas.microsoft.com/office/drawing/2014/main" id="{0044C7F0-6B4D-DE63-BC79-69FD5480732D}"/>
              </a:ext>
            </a:extLst>
          </p:cNvPr>
          <p:cNvSpPr txBox="1"/>
          <p:nvPr/>
        </p:nvSpPr>
        <p:spPr>
          <a:xfrm>
            <a:off x="690113" y="4767822"/>
            <a:ext cx="7004649" cy="923330"/>
          </a:xfrm>
          <a:prstGeom prst="rect">
            <a:avLst/>
          </a:prstGeom>
          <a:noFill/>
        </p:spPr>
        <p:txBody>
          <a:bodyPr wrap="square" rtlCol="0">
            <a:spAutoFit/>
          </a:bodyPr>
          <a:lstStyle/>
          <a:p>
            <a:pPr algn="ctr"/>
            <a:r>
              <a:rPr lang="en-US" b="1" i="1"/>
              <a:t>Ultimately, the Grubstake Committee wants all applicants to feel appropriately informed and supported throughout the application process and post-award grant.</a:t>
            </a:r>
          </a:p>
        </p:txBody>
      </p:sp>
      <p:pic>
        <p:nvPicPr>
          <p:cNvPr id="13314" name="Picture 2" descr="Aim, objective, research, target icon - Download on Iconfinder">
            <a:extLst>
              <a:ext uri="{FF2B5EF4-FFF2-40B4-BE49-F238E27FC236}">
                <a16:creationId xmlns:a16="http://schemas.microsoft.com/office/drawing/2014/main" id="{7C02D70E-2DB9-D04D-51FC-49B80CA373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27234" y="1230378"/>
            <a:ext cx="3664766" cy="36647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6A93385-FBA4-4447-B60D-930A789C4E6B}"/>
              </a:ext>
            </a:extLst>
          </p:cNvPr>
          <p:cNvPicPr>
            <a:picLocks noChangeAspect="1"/>
          </p:cNvPicPr>
          <p:nvPr/>
        </p:nvPicPr>
        <p:blipFill>
          <a:blip r:embed="rId7"/>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2258811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47"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605629" y="0"/>
            <a:ext cx="7266214" cy="1402108"/>
          </a:xfrm>
        </p:spPr>
        <p:txBody>
          <a:bodyPr/>
          <a:lstStyle/>
          <a:p>
            <a:pPr algn="ctr"/>
            <a:r>
              <a:rPr lang="en-US" sz="3200"/>
              <a:t>Grubstake Background and Purpose</a:t>
            </a:r>
          </a:p>
        </p:txBody>
      </p:sp>
      <p:sp>
        <p:nvSpPr>
          <p:cNvPr id="3" name="Subtitle 2"/>
          <p:cNvSpPr>
            <a:spLocks noGrp="1"/>
          </p:cNvSpPr>
          <p:nvPr>
            <p:ph type="subTitle" idx="1"/>
          </p:nvPr>
        </p:nvSpPr>
        <p:spPr>
          <a:xfrm>
            <a:off x="426753" y="1015923"/>
            <a:ext cx="7906886" cy="3947747"/>
          </a:xfrm>
          <a:ln w="12700">
            <a:noFill/>
          </a:ln>
        </p:spPr>
        <p:txBody>
          <a:bodyPr vert="horz" lIns="0" tIns="0" rIns="0" bIns="0" rtlCol="0" anchor="t">
            <a:spAutoFit/>
          </a:bodyPr>
          <a:lstStyle/>
          <a:p>
            <a:pPr marL="342900" indent="-342900">
              <a:lnSpc>
                <a:spcPct val="114000"/>
              </a:lnSpc>
              <a:spcBef>
                <a:spcPts val="600"/>
              </a:spcBef>
              <a:buFont typeface="Arial" panose="020B0604020202020204" pitchFamily="34" charset="0"/>
              <a:buChar char="•"/>
            </a:pPr>
            <a:r>
              <a:rPr lang="en-US"/>
              <a:t>Unmet Need: </a:t>
            </a:r>
          </a:p>
          <a:p>
            <a:pPr marL="800100" lvl="1" indent="-342900" algn="l">
              <a:lnSpc>
                <a:spcPct val="114000"/>
              </a:lnSpc>
              <a:spcBef>
                <a:spcPts val="600"/>
              </a:spcBef>
              <a:buClr>
                <a:srgbClr val="B69643"/>
              </a:buClr>
              <a:buFont typeface="Arial" panose="020B0604020202020204" pitchFamily="34" charset="0"/>
              <a:buChar char="•"/>
            </a:pPr>
            <a:r>
              <a:rPr lang="en-US"/>
              <a:t>Many research projects experience funding challenges.</a:t>
            </a:r>
          </a:p>
          <a:p>
            <a:pPr marL="800100" lvl="1" indent="-342900" algn="l">
              <a:lnSpc>
                <a:spcPct val="114000"/>
              </a:lnSpc>
              <a:spcBef>
                <a:spcPts val="600"/>
              </a:spcBef>
              <a:buFont typeface="Arial" panose="020B0604020202020204" pitchFamily="34" charset="0"/>
              <a:buChar char="•"/>
            </a:pPr>
            <a:r>
              <a:rPr lang="en-US"/>
              <a:t>Projects consistently run into ‘valleys of death’ throughout the product development lifecycle</a:t>
            </a:r>
            <a:endParaRPr lang="en-US">
              <a:cs typeface="Arial"/>
            </a:endParaRPr>
          </a:p>
          <a:p>
            <a:pPr marL="342900" indent="-342900">
              <a:lnSpc>
                <a:spcPct val="114000"/>
              </a:lnSpc>
              <a:spcBef>
                <a:spcPts val="600"/>
              </a:spcBef>
              <a:buFont typeface="Arial" panose="020B0604020202020204" pitchFamily="34" charset="0"/>
              <a:buChar char="•"/>
            </a:pPr>
            <a:r>
              <a:rPr lang="en-US"/>
              <a:t>Our Solution:</a:t>
            </a:r>
            <a:endParaRPr lang="en-US">
              <a:cs typeface="Arial"/>
            </a:endParaRPr>
          </a:p>
          <a:p>
            <a:pPr marL="800100" lvl="1" indent="-342900" algn="l">
              <a:lnSpc>
                <a:spcPct val="114000"/>
              </a:lnSpc>
              <a:spcBef>
                <a:spcPts val="600"/>
              </a:spcBef>
              <a:buClr>
                <a:srgbClr val="B69643"/>
              </a:buClr>
              <a:buFont typeface="Arial" panose="020B0604020202020204" pitchFamily="34" charset="0"/>
              <a:buChar char="•"/>
            </a:pPr>
            <a:r>
              <a:rPr lang="en-US"/>
              <a:t>Award supplemental funding to support high-impact, novel, early-stage (i.e., pre-clinical phase) projects</a:t>
            </a:r>
            <a:endParaRPr lang="en-US">
              <a:cs typeface="Arial"/>
            </a:endParaRPr>
          </a:p>
          <a:p>
            <a:pPr marL="800100" lvl="1" indent="-342900" algn="l">
              <a:lnSpc>
                <a:spcPct val="114000"/>
              </a:lnSpc>
              <a:spcBef>
                <a:spcPts val="600"/>
              </a:spcBef>
              <a:buFont typeface="Arial" panose="020B0604020202020204" pitchFamily="34" charset="0"/>
              <a:buChar char="•"/>
            </a:pPr>
            <a:r>
              <a:rPr lang="en-US"/>
              <a:t>The fund aims to support projects with a focus on eventual patient impact in indications with high unmet medical needs</a:t>
            </a:r>
            <a:endParaRPr lang="en-US">
              <a:cs typeface="Arial"/>
            </a:endParaRPr>
          </a:p>
          <a:p>
            <a:endParaRPr lang="en-US"/>
          </a:p>
        </p:txBody>
      </p:sp>
      <p:pic>
        <p:nvPicPr>
          <p:cNvPr id="5" name="Picture 4">
            <a:extLst>
              <a:ext uri="{FF2B5EF4-FFF2-40B4-BE49-F238E27FC236}">
                <a16:creationId xmlns:a16="http://schemas.microsoft.com/office/drawing/2014/main" id="{2550C700-2C03-D8A4-3F02-E4EAF50FD445}"/>
              </a:ext>
            </a:extLst>
          </p:cNvPr>
          <p:cNvPicPr>
            <a:picLocks noChangeAspect="1"/>
          </p:cNvPicPr>
          <p:nvPr/>
        </p:nvPicPr>
        <p:blipFill rotWithShape="1">
          <a:blip r:embed="rId6"/>
          <a:srcRect l="5105" t="33889" r="6250" b="12466"/>
          <a:stretch/>
        </p:blipFill>
        <p:spPr>
          <a:xfrm>
            <a:off x="1757808" y="4798924"/>
            <a:ext cx="5244776" cy="1809585"/>
          </a:xfrm>
          <a:prstGeom prst="rect">
            <a:avLst/>
          </a:prstGeom>
          <a:ln>
            <a:solidFill>
              <a:schemeClr val="tx1"/>
            </a:solidFill>
          </a:ln>
        </p:spPr>
      </p:pic>
      <p:pic>
        <p:nvPicPr>
          <p:cNvPr id="16394" name="Picture 10">
            <a:extLst>
              <a:ext uri="{FF2B5EF4-FFF2-40B4-BE49-F238E27FC236}">
                <a16:creationId xmlns:a16="http://schemas.microsoft.com/office/drawing/2014/main" id="{8FD38BB9-1027-0F54-E63A-9088651C241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43986"/>
          <a:stretch/>
        </p:blipFill>
        <p:spPr bwMode="auto">
          <a:xfrm>
            <a:off x="8590003" y="1527858"/>
            <a:ext cx="3396007" cy="341119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BD88C9F-76F0-4BB0-B3D5-021C96E909E7}"/>
              </a:ext>
            </a:extLst>
          </p:cNvPr>
          <p:cNvPicPr>
            <a:picLocks noChangeAspect="1"/>
          </p:cNvPicPr>
          <p:nvPr/>
        </p:nvPicPr>
        <p:blipFill>
          <a:blip r:embed="rId8"/>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194949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72" name="think-cell Slide" r:id="rId4" imgW="421" imgH="423" progId="TCLayout.ActiveDocument.1">
                  <p:embed/>
                </p:oleObj>
              </mc:Choice>
              <mc:Fallback>
                <p:oleObj name="think-cell Slide" r:id="rId4" imgW="421" imgH="423"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4337764" y="422692"/>
            <a:ext cx="7544150" cy="1046198"/>
          </a:xfrm>
        </p:spPr>
        <p:txBody>
          <a:bodyPr/>
          <a:lstStyle/>
          <a:p>
            <a:r>
              <a:rPr lang="en-US" sz="3600">
                <a:solidFill>
                  <a:srgbClr val="CBB379"/>
                </a:solidFill>
                <a:latin typeface="+mn-lt"/>
              </a:rPr>
              <a:t>Who Qualifies?</a:t>
            </a:r>
          </a:p>
        </p:txBody>
      </p:sp>
      <p:sp>
        <p:nvSpPr>
          <p:cNvPr id="3" name="Subtitle 2"/>
          <p:cNvSpPr>
            <a:spLocks noGrp="1"/>
          </p:cNvSpPr>
          <p:nvPr>
            <p:ph type="subTitle" idx="1"/>
          </p:nvPr>
        </p:nvSpPr>
        <p:spPr>
          <a:xfrm>
            <a:off x="4182721" y="1378072"/>
            <a:ext cx="7854236" cy="2050927"/>
          </a:xfrm>
        </p:spPr>
        <p:txBody>
          <a:bodyPr/>
          <a:lstStyle/>
          <a:p>
            <a:pPr marL="342900" indent="-342900" algn="l" fontAlgn="base">
              <a:buFont typeface="Arial" panose="020B0604020202020204" pitchFamily="34" charset="0"/>
              <a:buChar char="•"/>
            </a:pPr>
            <a:r>
              <a:rPr lang="en-US" sz="2400" dirty="0">
                <a:solidFill>
                  <a:srgbClr val="333333"/>
                </a:solidFill>
              </a:rPr>
              <a:t>Academic researchers</a:t>
            </a:r>
            <a:r>
              <a:rPr lang="en-US" sz="2400" b="0" i="0" dirty="0">
                <a:solidFill>
                  <a:srgbClr val="333333"/>
                </a:solidFill>
                <a:effectLst/>
              </a:rPr>
              <a:t> </a:t>
            </a:r>
          </a:p>
          <a:p>
            <a:pPr marL="342900" indent="-342900" algn="l" fontAlgn="base">
              <a:buFont typeface="Arial" panose="020B0604020202020204" pitchFamily="34" charset="0"/>
              <a:buChar char="•"/>
            </a:pPr>
            <a:r>
              <a:rPr lang="en-US" sz="2400" b="0" i="0" dirty="0">
                <a:solidFill>
                  <a:srgbClr val="333333"/>
                </a:solidFill>
                <a:effectLst/>
              </a:rPr>
              <a:t>Non-profits </a:t>
            </a:r>
          </a:p>
          <a:p>
            <a:pPr marL="342900" indent="-342900" algn="l" fontAlgn="base">
              <a:buFont typeface="Arial" panose="020B0604020202020204" pitchFamily="34" charset="0"/>
              <a:buChar char="•"/>
            </a:pPr>
            <a:r>
              <a:rPr lang="en-US" sz="2400" b="1" dirty="0">
                <a:solidFill>
                  <a:srgbClr val="333333"/>
                </a:solidFill>
              </a:rPr>
              <a:t>Affiliation or direct collaboration with </a:t>
            </a:r>
            <a:r>
              <a:rPr lang="en-US" sz="2400" b="1" u="sng" dirty="0">
                <a:solidFill>
                  <a:srgbClr val="333333"/>
                </a:solidFill>
              </a:rPr>
              <a:t>CU Anschutz </a:t>
            </a:r>
            <a:r>
              <a:rPr lang="en-US" sz="2400" b="1" dirty="0">
                <a:solidFill>
                  <a:srgbClr val="333333"/>
                </a:solidFill>
              </a:rPr>
              <a:t>(required)</a:t>
            </a:r>
            <a:endParaRPr lang="en-US" b="1" dirty="0"/>
          </a:p>
        </p:txBody>
      </p:sp>
      <p:pic>
        <p:nvPicPr>
          <p:cNvPr id="4" name="Picture 2" descr="C:\Users\gardntim\Dropbox\Marketing Advancement\GatesBiomanufactoringFacility-Logo.jpg">
            <a:extLst>
              <a:ext uri="{FF2B5EF4-FFF2-40B4-BE49-F238E27FC236}">
                <a16:creationId xmlns:a16="http://schemas.microsoft.com/office/drawing/2014/main" id="{4AE6F151-1443-D605-0C31-3EEF8D4CF9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7909" y="5311636"/>
            <a:ext cx="3400688" cy="577970"/>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4" descr="UCHealth - Live Extraordinary">
            <a:extLst>
              <a:ext uri="{FF2B5EF4-FFF2-40B4-BE49-F238E27FC236}">
                <a16:creationId xmlns:a16="http://schemas.microsoft.com/office/drawing/2014/main" id="{53C2D3D7-FACD-AC0B-D111-84AFEC7DA14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04272" y="2436439"/>
            <a:ext cx="2291232" cy="50407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Children's Hospital Colorado | F4D STUDIO">
            <a:extLst>
              <a:ext uri="{FF2B5EF4-FFF2-40B4-BE49-F238E27FC236}">
                <a16:creationId xmlns:a16="http://schemas.microsoft.com/office/drawing/2014/main" id="{6DD72E94-35DF-979E-5F33-87B9FF6EBA9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7909" y="3429000"/>
            <a:ext cx="2917328" cy="119922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1E0F0ACA-22FC-E27C-22E1-0E55FD5D098A}"/>
              </a:ext>
            </a:extLst>
          </p:cNvPr>
          <p:cNvPicPr>
            <a:picLocks noChangeAspect="1"/>
          </p:cNvPicPr>
          <p:nvPr/>
        </p:nvPicPr>
        <p:blipFill>
          <a:blip r:embed="rId9"/>
          <a:stretch>
            <a:fillRect/>
          </a:stretch>
        </p:blipFill>
        <p:spPr>
          <a:xfrm>
            <a:off x="817909" y="527465"/>
            <a:ext cx="2863959" cy="1419943"/>
          </a:xfrm>
          <a:prstGeom prst="rect">
            <a:avLst/>
          </a:prstGeom>
        </p:spPr>
      </p:pic>
      <p:pic>
        <p:nvPicPr>
          <p:cNvPr id="17" name="Picture 16">
            <a:extLst>
              <a:ext uri="{FF2B5EF4-FFF2-40B4-BE49-F238E27FC236}">
                <a16:creationId xmlns:a16="http://schemas.microsoft.com/office/drawing/2014/main" id="{6B1CDF2C-28A8-2EBF-A0FC-2E4E913E0503}"/>
              </a:ext>
            </a:extLst>
          </p:cNvPr>
          <p:cNvPicPr>
            <a:picLocks noChangeAspect="1"/>
          </p:cNvPicPr>
          <p:nvPr/>
        </p:nvPicPr>
        <p:blipFill rotWithShape="1">
          <a:blip r:embed="rId10"/>
          <a:srcRect t="17700" b="20912"/>
          <a:stretch/>
        </p:blipFill>
        <p:spPr>
          <a:xfrm>
            <a:off x="5257800" y="3429000"/>
            <a:ext cx="2115394" cy="1199221"/>
          </a:xfrm>
          <a:prstGeom prst="rect">
            <a:avLst/>
          </a:prstGeom>
        </p:spPr>
      </p:pic>
      <p:pic>
        <p:nvPicPr>
          <p:cNvPr id="18" name="Picture 17">
            <a:extLst>
              <a:ext uri="{FF2B5EF4-FFF2-40B4-BE49-F238E27FC236}">
                <a16:creationId xmlns:a16="http://schemas.microsoft.com/office/drawing/2014/main" id="{FBD8B062-6AF4-61DA-135C-FCC1476687F4}"/>
              </a:ext>
            </a:extLst>
          </p:cNvPr>
          <p:cNvPicPr>
            <a:picLocks noChangeAspect="1"/>
          </p:cNvPicPr>
          <p:nvPr/>
        </p:nvPicPr>
        <p:blipFill>
          <a:blip r:embed="rId11"/>
          <a:stretch>
            <a:fillRect/>
          </a:stretch>
        </p:blipFill>
        <p:spPr>
          <a:xfrm>
            <a:off x="8775906" y="3428999"/>
            <a:ext cx="1272812" cy="1354551"/>
          </a:xfrm>
          <a:prstGeom prst="rect">
            <a:avLst/>
          </a:prstGeom>
        </p:spPr>
      </p:pic>
      <p:pic>
        <p:nvPicPr>
          <p:cNvPr id="19" name="Picture 18">
            <a:extLst>
              <a:ext uri="{FF2B5EF4-FFF2-40B4-BE49-F238E27FC236}">
                <a16:creationId xmlns:a16="http://schemas.microsoft.com/office/drawing/2014/main" id="{2E93435B-F8D3-B5CA-01A6-97BF46067670}"/>
              </a:ext>
            </a:extLst>
          </p:cNvPr>
          <p:cNvPicPr>
            <a:picLocks noChangeAspect="1"/>
          </p:cNvPicPr>
          <p:nvPr/>
        </p:nvPicPr>
        <p:blipFill>
          <a:blip r:embed="rId12"/>
          <a:stretch>
            <a:fillRect/>
          </a:stretch>
        </p:blipFill>
        <p:spPr>
          <a:xfrm>
            <a:off x="8702754" y="4998474"/>
            <a:ext cx="1272812" cy="1436834"/>
          </a:xfrm>
          <a:prstGeom prst="rect">
            <a:avLst/>
          </a:prstGeom>
        </p:spPr>
      </p:pic>
      <p:pic>
        <p:nvPicPr>
          <p:cNvPr id="7" name="Picture 6">
            <a:extLst>
              <a:ext uri="{FF2B5EF4-FFF2-40B4-BE49-F238E27FC236}">
                <a16:creationId xmlns:a16="http://schemas.microsoft.com/office/drawing/2014/main" id="{C50D040E-B3D4-28C1-78E3-24EF68679415}"/>
              </a:ext>
            </a:extLst>
          </p:cNvPr>
          <p:cNvPicPr>
            <a:picLocks noChangeAspect="1"/>
          </p:cNvPicPr>
          <p:nvPr/>
        </p:nvPicPr>
        <p:blipFill>
          <a:blip r:embed="rId13"/>
          <a:stretch>
            <a:fillRect/>
          </a:stretch>
        </p:blipFill>
        <p:spPr>
          <a:xfrm>
            <a:off x="5257800" y="5137522"/>
            <a:ext cx="2332110" cy="1087571"/>
          </a:xfrm>
          <a:prstGeom prst="rect">
            <a:avLst/>
          </a:prstGeom>
        </p:spPr>
      </p:pic>
      <p:sp>
        <p:nvSpPr>
          <p:cNvPr id="13" name="Rectangle 12">
            <a:extLst>
              <a:ext uri="{FF2B5EF4-FFF2-40B4-BE49-F238E27FC236}">
                <a16:creationId xmlns:a16="http://schemas.microsoft.com/office/drawing/2014/main" id="{2E3D74BB-F77E-4ACE-9C09-4793C2D72E44}"/>
              </a:ext>
            </a:extLst>
          </p:cNvPr>
          <p:cNvSpPr/>
          <p:nvPr/>
        </p:nvSpPr>
        <p:spPr>
          <a:xfrm>
            <a:off x="9985248" y="5879592"/>
            <a:ext cx="2178066" cy="9784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0434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95" name="think-cell Slide" r:id="rId4" imgW="421" imgH="423" progId="TCLayout.ActiveDocument.1">
                  <p:embed/>
                </p:oleObj>
              </mc:Choice>
              <mc:Fallback>
                <p:oleObj name="think-cell Slide" r:id="rId4" imgW="421" imgH="423"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4337764" y="422692"/>
            <a:ext cx="7544150" cy="1046198"/>
          </a:xfrm>
        </p:spPr>
        <p:txBody>
          <a:bodyPr/>
          <a:lstStyle/>
          <a:p>
            <a:r>
              <a:rPr lang="en-US" sz="3600">
                <a:solidFill>
                  <a:srgbClr val="CBB379"/>
                </a:solidFill>
                <a:latin typeface="+mn-lt"/>
              </a:rPr>
              <a:t>What Types of Projects Qualify?</a:t>
            </a:r>
          </a:p>
        </p:txBody>
      </p:sp>
      <p:sp>
        <p:nvSpPr>
          <p:cNvPr id="3" name="Subtitle 2"/>
          <p:cNvSpPr>
            <a:spLocks noGrp="1"/>
          </p:cNvSpPr>
          <p:nvPr>
            <p:ph type="subTitle" idx="1"/>
          </p:nvPr>
        </p:nvSpPr>
        <p:spPr>
          <a:xfrm>
            <a:off x="4337764" y="1543051"/>
            <a:ext cx="7353384" cy="3561347"/>
          </a:xfrm>
        </p:spPr>
        <p:txBody>
          <a:bodyPr/>
          <a:lstStyle/>
          <a:p>
            <a:pPr marL="342900" indent="-342900" algn="l" fontAlgn="base">
              <a:buFont typeface="Arial" panose="020B0604020202020204" pitchFamily="34" charset="0"/>
              <a:buChar char="•"/>
            </a:pPr>
            <a:r>
              <a:rPr lang="en-US" b="0" i="0">
                <a:solidFill>
                  <a:srgbClr val="333333"/>
                </a:solidFill>
                <a:effectLst/>
              </a:rPr>
              <a:t>Cell and gene therapies (e.g., CARs, TCRs, immune effector cells, gene editing technologies, etc.) </a:t>
            </a:r>
          </a:p>
          <a:p>
            <a:pPr marL="342900" indent="-342900" algn="l" fontAlgn="base">
              <a:buFont typeface="Arial" panose="020B0604020202020204" pitchFamily="34" charset="0"/>
              <a:buChar char="•"/>
            </a:pPr>
            <a:r>
              <a:rPr lang="en-US" b="0" i="0">
                <a:solidFill>
                  <a:srgbClr val="333333"/>
                </a:solidFill>
                <a:effectLst/>
              </a:rPr>
              <a:t>Biologics (e.g., recombinant proteins, RNAs, etc.) </a:t>
            </a:r>
          </a:p>
          <a:p>
            <a:pPr marL="342900" indent="-342900" algn="l" fontAlgn="base">
              <a:buFont typeface="Arial" panose="020B0604020202020204" pitchFamily="34" charset="0"/>
              <a:buChar char="•"/>
            </a:pPr>
            <a:r>
              <a:rPr lang="en-US" b="0" i="0">
                <a:solidFill>
                  <a:srgbClr val="333333"/>
                </a:solidFill>
                <a:effectLst/>
              </a:rPr>
              <a:t>Small molecules that can reprogram cells in situ </a:t>
            </a:r>
          </a:p>
          <a:p>
            <a:pPr marL="342900" indent="-342900" algn="l" fontAlgn="base">
              <a:buFont typeface="Arial" panose="020B0604020202020204" pitchFamily="34" charset="0"/>
              <a:buChar char="•"/>
            </a:pPr>
            <a:r>
              <a:rPr lang="en-US" b="0" i="0">
                <a:solidFill>
                  <a:srgbClr val="333333"/>
                </a:solidFill>
                <a:effectLst/>
              </a:rPr>
              <a:t>Stem-cell-based technologies </a:t>
            </a:r>
          </a:p>
          <a:p>
            <a:pPr marL="342900" indent="-342900" algn="l" fontAlgn="base">
              <a:buFont typeface="Arial" panose="020B0604020202020204" pitchFamily="34" charset="0"/>
              <a:buChar char="•"/>
            </a:pPr>
            <a:r>
              <a:rPr lang="en-US" b="0" i="0">
                <a:solidFill>
                  <a:srgbClr val="333333"/>
                </a:solidFill>
                <a:effectLst/>
              </a:rPr>
              <a:t>Devices that induce cell reprogramming or tissue regeneration </a:t>
            </a:r>
          </a:p>
          <a:p>
            <a:pPr marL="342900" indent="-342900" algn="l" fontAlgn="base">
              <a:buFont typeface="Arial" panose="020B0604020202020204" pitchFamily="34" charset="0"/>
              <a:buChar char="•"/>
            </a:pPr>
            <a:r>
              <a:rPr lang="en-US" b="0" i="0">
                <a:solidFill>
                  <a:srgbClr val="333333"/>
                </a:solidFill>
                <a:effectLst/>
              </a:rPr>
              <a:t>Companion diagnostics for any of the above products</a:t>
            </a:r>
          </a:p>
          <a:p>
            <a:endParaRPr lang="en-US"/>
          </a:p>
        </p:txBody>
      </p:sp>
      <p:pic>
        <p:nvPicPr>
          <p:cNvPr id="8" name="Picture 6">
            <a:extLst>
              <a:ext uri="{FF2B5EF4-FFF2-40B4-BE49-F238E27FC236}">
                <a16:creationId xmlns:a16="http://schemas.microsoft.com/office/drawing/2014/main" id="{EB0F92D5-E04F-6FE3-BBB5-6BB6905AF011}"/>
              </a:ext>
            </a:extLst>
          </p:cNvPr>
          <p:cNvPicPr>
            <a:picLocks noChangeAspect="1"/>
          </p:cNvPicPr>
          <p:nvPr/>
        </p:nvPicPr>
        <p:blipFill>
          <a:blip r:embed="rId6"/>
          <a:stretch>
            <a:fillRect/>
          </a:stretch>
        </p:blipFill>
        <p:spPr>
          <a:xfrm>
            <a:off x="310086" y="3608435"/>
            <a:ext cx="1936768" cy="1308161"/>
          </a:xfrm>
          <a:prstGeom prst="rect">
            <a:avLst/>
          </a:prstGeom>
        </p:spPr>
      </p:pic>
      <p:pic>
        <p:nvPicPr>
          <p:cNvPr id="9" name="Picture 9">
            <a:extLst>
              <a:ext uri="{FF2B5EF4-FFF2-40B4-BE49-F238E27FC236}">
                <a16:creationId xmlns:a16="http://schemas.microsoft.com/office/drawing/2014/main" id="{26AC8CBE-9339-5BB4-0DC3-173F4F89FE0A}"/>
              </a:ext>
            </a:extLst>
          </p:cNvPr>
          <p:cNvPicPr>
            <a:picLocks noChangeAspect="1"/>
          </p:cNvPicPr>
          <p:nvPr/>
        </p:nvPicPr>
        <p:blipFill>
          <a:blip r:embed="rId7"/>
          <a:stretch>
            <a:fillRect/>
          </a:stretch>
        </p:blipFill>
        <p:spPr>
          <a:xfrm>
            <a:off x="310086" y="422694"/>
            <a:ext cx="1936768" cy="1308161"/>
          </a:xfrm>
          <a:prstGeom prst="rect">
            <a:avLst/>
          </a:prstGeom>
        </p:spPr>
      </p:pic>
      <p:pic>
        <p:nvPicPr>
          <p:cNvPr id="10" name="Picture 91">
            <a:extLst>
              <a:ext uri="{FF2B5EF4-FFF2-40B4-BE49-F238E27FC236}">
                <a16:creationId xmlns:a16="http://schemas.microsoft.com/office/drawing/2014/main" id="{DC1D25DC-C44C-50BD-567A-7314424F0E84}"/>
              </a:ext>
            </a:extLst>
          </p:cNvPr>
          <p:cNvPicPr>
            <a:picLocks noChangeAspect="1"/>
          </p:cNvPicPr>
          <p:nvPr/>
        </p:nvPicPr>
        <p:blipFill>
          <a:blip r:embed="rId8"/>
          <a:stretch>
            <a:fillRect/>
          </a:stretch>
        </p:blipFill>
        <p:spPr>
          <a:xfrm>
            <a:off x="1886804" y="5127146"/>
            <a:ext cx="1936768" cy="1308162"/>
          </a:xfrm>
          <a:prstGeom prst="rect">
            <a:avLst/>
          </a:prstGeom>
        </p:spPr>
      </p:pic>
      <p:pic>
        <p:nvPicPr>
          <p:cNvPr id="11" name="Picture 10">
            <a:extLst>
              <a:ext uri="{FF2B5EF4-FFF2-40B4-BE49-F238E27FC236}">
                <a16:creationId xmlns:a16="http://schemas.microsoft.com/office/drawing/2014/main" id="{7C8421A2-E54E-C856-5B96-43D9EB446E22}"/>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1886805" y="2015565"/>
            <a:ext cx="1936767" cy="1308160"/>
          </a:xfrm>
          <a:prstGeom prst="rect">
            <a:avLst/>
          </a:prstGeom>
        </p:spPr>
      </p:pic>
      <p:pic>
        <p:nvPicPr>
          <p:cNvPr id="13" name="Picture 12">
            <a:extLst>
              <a:ext uri="{FF2B5EF4-FFF2-40B4-BE49-F238E27FC236}">
                <a16:creationId xmlns:a16="http://schemas.microsoft.com/office/drawing/2014/main" id="{86AB9702-93AB-840C-2344-8A6B9BDE99C0}"/>
              </a:ext>
            </a:extLst>
          </p:cNvPr>
          <p:cNvPicPr>
            <a:picLocks noChangeAspect="1"/>
          </p:cNvPicPr>
          <p:nvPr/>
        </p:nvPicPr>
        <p:blipFill>
          <a:blip r:embed="rId10"/>
          <a:stretch>
            <a:fillRect/>
          </a:stretch>
        </p:blipFill>
        <p:spPr>
          <a:xfrm>
            <a:off x="4804411" y="5127146"/>
            <a:ext cx="1936768" cy="1308162"/>
          </a:xfrm>
          <a:prstGeom prst="rect">
            <a:avLst/>
          </a:prstGeom>
        </p:spPr>
      </p:pic>
      <p:pic>
        <p:nvPicPr>
          <p:cNvPr id="15" name="Picture 14">
            <a:extLst>
              <a:ext uri="{FF2B5EF4-FFF2-40B4-BE49-F238E27FC236}">
                <a16:creationId xmlns:a16="http://schemas.microsoft.com/office/drawing/2014/main" id="{EE77511D-52B9-7AC8-C047-C75F843142EF}"/>
              </a:ext>
            </a:extLst>
          </p:cNvPr>
          <p:cNvPicPr>
            <a:picLocks noChangeAspect="1"/>
          </p:cNvPicPr>
          <p:nvPr/>
        </p:nvPicPr>
        <p:blipFill>
          <a:blip r:embed="rId11"/>
          <a:stretch>
            <a:fillRect/>
          </a:stretch>
        </p:blipFill>
        <p:spPr>
          <a:xfrm>
            <a:off x="7722018" y="5127146"/>
            <a:ext cx="1936768" cy="1308162"/>
          </a:xfrm>
          <a:prstGeom prst="rect">
            <a:avLst/>
          </a:prstGeom>
        </p:spPr>
      </p:pic>
      <p:sp>
        <p:nvSpPr>
          <p:cNvPr id="12" name="Rectangle 11">
            <a:extLst>
              <a:ext uri="{FF2B5EF4-FFF2-40B4-BE49-F238E27FC236}">
                <a16:creationId xmlns:a16="http://schemas.microsoft.com/office/drawing/2014/main" id="{41EA9046-5DD2-4045-B27D-C4EA53CF8A74}"/>
              </a:ext>
            </a:extLst>
          </p:cNvPr>
          <p:cNvSpPr/>
          <p:nvPr/>
        </p:nvSpPr>
        <p:spPr>
          <a:xfrm>
            <a:off x="9985248" y="5879592"/>
            <a:ext cx="2178066" cy="9784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736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20"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74808" y="-1"/>
            <a:ext cx="7266214" cy="1251637"/>
          </a:xfrm>
        </p:spPr>
        <p:txBody>
          <a:bodyPr/>
          <a:lstStyle/>
          <a:p>
            <a:pPr algn="ctr"/>
            <a:r>
              <a:rPr lang="en-US" sz="3200"/>
              <a:t>Funding and Funding Distribution</a:t>
            </a:r>
          </a:p>
        </p:txBody>
      </p:sp>
      <p:sp>
        <p:nvSpPr>
          <p:cNvPr id="3" name="Subtitle 2"/>
          <p:cNvSpPr>
            <a:spLocks noGrp="1"/>
          </p:cNvSpPr>
          <p:nvPr>
            <p:ph type="subTitle" idx="1"/>
          </p:nvPr>
        </p:nvSpPr>
        <p:spPr>
          <a:xfrm>
            <a:off x="336430" y="1443503"/>
            <a:ext cx="7906886" cy="2306722"/>
          </a:xfrm>
          <a:ln w="12700">
            <a:noFill/>
          </a:ln>
        </p:spPr>
        <p:txBody>
          <a:bodyPr vert="horz" lIns="0" tIns="0" rIns="0" bIns="0" rtlCol="0" anchor="t">
            <a:spAutoFit/>
          </a:bodyPr>
          <a:lstStyle/>
          <a:p>
            <a:pPr marL="457200" indent="-457200">
              <a:lnSpc>
                <a:spcPct val="114000"/>
              </a:lnSpc>
              <a:spcBef>
                <a:spcPts val="0"/>
              </a:spcBef>
              <a:spcAft>
                <a:spcPts val="600"/>
              </a:spcAft>
              <a:buFont typeface="Arial" panose="020B0604020202020204" pitchFamily="34" charset="0"/>
              <a:buChar char="•"/>
            </a:pPr>
            <a:r>
              <a:rPr lang="en-US" dirty="0"/>
              <a:t>A </a:t>
            </a:r>
            <a:r>
              <a:rPr lang="en-US" b="1" u="sng" dirty="0"/>
              <a:t>TOTAL</a:t>
            </a:r>
            <a:r>
              <a:rPr lang="en-US" dirty="0"/>
              <a:t> of $1.5MM is available to support multiple projects</a:t>
            </a:r>
          </a:p>
          <a:p>
            <a:pPr marL="457200" indent="-457200">
              <a:lnSpc>
                <a:spcPct val="114000"/>
              </a:lnSpc>
              <a:spcBef>
                <a:spcPts val="0"/>
              </a:spcBef>
              <a:spcAft>
                <a:spcPts val="600"/>
              </a:spcAft>
              <a:buFont typeface="Arial" panose="020B0604020202020204" pitchFamily="34" charset="0"/>
              <a:buChar char="•"/>
            </a:pPr>
            <a:r>
              <a:rPr lang="en-US" dirty="0"/>
              <a:t>Funding amount is commensurate with the product development stage and project objectives</a:t>
            </a:r>
            <a:endParaRPr lang="en-US" dirty="0">
              <a:cs typeface="Arial"/>
            </a:endParaRPr>
          </a:p>
          <a:p>
            <a:pPr marL="457200" indent="-457200">
              <a:lnSpc>
                <a:spcPct val="114000"/>
              </a:lnSpc>
              <a:spcBef>
                <a:spcPts val="0"/>
              </a:spcBef>
              <a:spcAft>
                <a:spcPts val="600"/>
              </a:spcAft>
              <a:buFont typeface="Arial" panose="020B0604020202020204" pitchFamily="34" charset="0"/>
              <a:buChar char="•"/>
            </a:pPr>
            <a:r>
              <a:rPr lang="en-US" dirty="0"/>
              <a:t>Project can be funded across multiple years (2 years max) </a:t>
            </a:r>
          </a:p>
          <a:p>
            <a:pPr marL="457200" indent="-457200">
              <a:lnSpc>
                <a:spcPct val="114000"/>
              </a:lnSpc>
              <a:spcBef>
                <a:spcPts val="0"/>
              </a:spcBef>
              <a:spcAft>
                <a:spcPts val="600"/>
              </a:spcAft>
              <a:buFont typeface="Arial" panose="020B0604020202020204" pitchFamily="34" charset="0"/>
              <a:buChar char="•"/>
            </a:pPr>
            <a:r>
              <a:rPr lang="en-US" dirty="0"/>
              <a:t>Funding may be pulled for lack of progress and/or if it is not utilized entirely by the end of two years</a:t>
            </a:r>
          </a:p>
        </p:txBody>
      </p:sp>
      <p:pic>
        <p:nvPicPr>
          <p:cNvPr id="6" name="Picture 5">
            <a:extLst>
              <a:ext uri="{FF2B5EF4-FFF2-40B4-BE49-F238E27FC236}">
                <a16:creationId xmlns:a16="http://schemas.microsoft.com/office/drawing/2014/main" id="{AE430C64-1016-531B-5EDB-D47024E480F0}"/>
              </a:ext>
            </a:extLst>
          </p:cNvPr>
          <p:cNvPicPr>
            <a:picLocks noChangeAspect="1"/>
          </p:cNvPicPr>
          <p:nvPr/>
        </p:nvPicPr>
        <p:blipFill>
          <a:blip r:embed="rId6"/>
          <a:stretch>
            <a:fillRect/>
          </a:stretch>
        </p:blipFill>
        <p:spPr>
          <a:xfrm>
            <a:off x="9027677" y="3673928"/>
            <a:ext cx="2862592" cy="1912036"/>
          </a:xfrm>
          <a:prstGeom prst="rect">
            <a:avLst/>
          </a:prstGeom>
        </p:spPr>
      </p:pic>
      <p:pic>
        <p:nvPicPr>
          <p:cNvPr id="8" name="Picture 7">
            <a:extLst>
              <a:ext uri="{FF2B5EF4-FFF2-40B4-BE49-F238E27FC236}">
                <a16:creationId xmlns:a16="http://schemas.microsoft.com/office/drawing/2014/main" id="{2E7A006A-4652-CBDB-B39F-F3A218096044}"/>
              </a:ext>
            </a:extLst>
          </p:cNvPr>
          <p:cNvPicPr>
            <a:picLocks noChangeAspect="1"/>
          </p:cNvPicPr>
          <p:nvPr/>
        </p:nvPicPr>
        <p:blipFill>
          <a:blip r:embed="rId7"/>
          <a:stretch>
            <a:fillRect/>
          </a:stretch>
        </p:blipFill>
        <p:spPr>
          <a:xfrm>
            <a:off x="336430" y="5257800"/>
            <a:ext cx="7906886" cy="1435608"/>
          </a:xfrm>
          <a:prstGeom prst="rect">
            <a:avLst/>
          </a:prstGeom>
        </p:spPr>
      </p:pic>
      <p:pic>
        <p:nvPicPr>
          <p:cNvPr id="10" name="Picture 9">
            <a:extLst>
              <a:ext uri="{FF2B5EF4-FFF2-40B4-BE49-F238E27FC236}">
                <a16:creationId xmlns:a16="http://schemas.microsoft.com/office/drawing/2014/main" id="{725B7F78-ADA8-F06D-9C95-EE50D4AFA901}"/>
              </a:ext>
            </a:extLst>
          </p:cNvPr>
          <p:cNvPicPr>
            <a:picLocks noChangeAspect="1"/>
          </p:cNvPicPr>
          <p:nvPr/>
        </p:nvPicPr>
        <p:blipFill>
          <a:blip r:embed="rId8"/>
          <a:stretch>
            <a:fillRect/>
          </a:stretch>
        </p:blipFill>
        <p:spPr>
          <a:xfrm>
            <a:off x="9300754" y="420194"/>
            <a:ext cx="2316438" cy="2714892"/>
          </a:xfrm>
          <a:prstGeom prst="rect">
            <a:avLst/>
          </a:prstGeom>
        </p:spPr>
      </p:pic>
      <p:pic>
        <p:nvPicPr>
          <p:cNvPr id="9" name="Picture 8">
            <a:extLst>
              <a:ext uri="{FF2B5EF4-FFF2-40B4-BE49-F238E27FC236}">
                <a16:creationId xmlns:a16="http://schemas.microsoft.com/office/drawing/2014/main" id="{D1F765A0-E0A3-4947-B917-D7430A7FF6F8}"/>
              </a:ext>
            </a:extLst>
          </p:cNvPr>
          <p:cNvPicPr>
            <a:picLocks noChangeAspect="1"/>
          </p:cNvPicPr>
          <p:nvPr/>
        </p:nvPicPr>
        <p:blipFill>
          <a:blip r:embed="rId9"/>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2052297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DCE60A8-70DD-48D0-9645-A04046C5ABCA}"/>
              </a:ext>
            </a:extLst>
          </p:cNvPr>
          <p:cNvSpPr/>
          <p:nvPr/>
        </p:nvSpPr>
        <p:spPr>
          <a:xfrm>
            <a:off x="9985248" y="5879592"/>
            <a:ext cx="2178066" cy="9784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50" name="think-cell Slide" r:id="rId4" imgW="421" imgH="423" progId="TCLayout.ActiveDocument.1">
                  <p:embed/>
                </p:oleObj>
              </mc:Choice>
              <mc:Fallback>
                <p:oleObj name="think-cell Slide" r:id="rId4" imgW="421" imgH="423" progId="TCLayout.ActiveDocument.1">
                  <p:embed/>
                  <p:pic>
                    <p:nvPicPr>
                      <p:cNvPr id="5"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4333931" y="0"/>
            <a:ext cx="7544150" cy="1046198"/>
          </a:xfrm>
        </p:spPr>
        <p:txBody>
          <a:bodyPr/>
          <a:lstStyle/>
          <a:p>
            <a:r>
              <a:rPr lang="en-US" sz="3200" dirty="0">
                <a:latin typeface="+mn-lt"/>
              </a:rPr>
              <a:t>Previous Grubstake Award Winners</a:t>
            </a:r>
          </a:p>
        </p:txBody>
      </p:sp>
      <p:sp>
        <p:nvSpPr>
          <p:cNvPr id="3" name="Subtitle 2"/>
          <p:cNvSpPr>
            <a:spLocks noGrp="1"/>
          </p:cNvSpPr>
          <p:nvPr>
            <p:ph type="subTitle" idx="1"/>
          </p:nvPr>
        </p:nvSpPr>
        <p:spPr>
          <a:xfrm>
            <a:off x="3976577" y="971042"/>
            <a:ext cx="8072548" cy="5766262"/>
          </a:xfrm>
        </p:spPr>
        <p:txBody>
          <a:bodyPr/>
          <a:lstStyle/>
          <a:p>
            <a:r>
              <a:rPr lang="en-US" u="sng" dirty="0"/>
              <a:t>2025:</a:t>
            </a:r>
          </a:p>
          <a:p>
            <a:pPr algn="l" fontAlgn="base"/>
            <a:r>
              <a:rPr lang="en-US" sz="1400" dirty="0">
                <a:solidFill>
                  <a:srgbClr val="333333"/>
                </a:solidFill>
              </a:rPr>
              <a:t>Christina Coughlan, PhD: "AD-Exo as a Plasmid-Based Diagnostic for Alzheimer’s Disease"</a:t>
            </a:r>
          </a:p>
          <a:p>
            <a:pPr algn="l" fontAlgn="base"/>
            <a:r>
              <a:rPr lang="en-US" sz="1400" dirty="0">
                <a:solidFill>
                  <a:srgbClr val="333333"/>
                </a:solidFill>
              </a:rPr>
              <a:t>Jay Hesselberth, PhD: "Universal ASO Platform for Cryptic Exon Correction Across Genetic Diseases"</a:t>
            </a:r>
          </a:p>
          <a:p>
            <a:pPr algn="l" fontAlgn="base"/>
            <a:r>
              <a:rPr lang="en-US" sz="1400" dirty="0">
                <a:solidFill>
                  <a:srgbClr val="333333"/>
                </a:solidFill>
              </a:rPr>
              <a:t>Wyatt Shields, PhD &amp; Benjamin Bitler, PhD: "Macrophage Backpacks for Delivering Olaparib to High-Grade Serous Carcinomas"</a:t>
            </a:r>
          </a:p>
          <a:p>
            <a:pPr algn="l" fontAlgn="base"/>
            <a:r>
              <a:rPr lang="en-US" sz="1400" dirty="0">
                <a:solidFill>
                  <a:srgbClr val="333333"/>
                </a:solidFill>
              </a:rPr>
              <a:t>Natalia Vergara, PhD: "Development of a Novel Therapy to Prevent Vision Loss in Age-Related Macular Degeneration"</a:t>
            </a:r>
          </a:p>
          <a:p>
            <a:pPr fontAlgn="base"/>
            <a:endParaRPr lang="en-US" sz="1400" dirty="0">
              <a:solidFill>
                <a:srgbClr val="333333"/>
              </a:solidFill>
            </a:endParaRPr>
          </a:p>
          <a:p>
            <a:endParaRPr lang="en-US" sz="1400" u="sng" dirty="0"/>
          </a:p>
          <a:p>
            <a:endParaRPr lang="en-US" sz="1400" u="sng" dirty="0"/>
          </a:p>
          <a:p>
            <a:pPr fontAlgn="base"/>
            <a:endParaRPr lang="en-US" sz="1400" dirty="0">
              <a:solidFill>
                <a:srgbClr val="333333"/>
              </a:solidFill>
            </a:endParaRPr>
          </a:p>
          <a:p>
            <a:pPr fontAlgn="base"/>
            <a:endParaRPr lang="en-US" sz="1400" dirty="0">
              <a:solidFill>
                <a:srgbClr val="333333"/>
              </a:solidFill>
            </a:endParaRPr>
          </a:p>
          <a:p>
            <a:pPr fontAlgn="base"/>
            <a:r>
              <a:rPr lang="en-US" u="sng" dirty="0"/>
              <a:t>2024:</a:t>
            </a:r>
            <a:endParaRPr lang="en-US" sz="1400" dirty="0">
              <a:solidFill>
                <a:srgbClr val="333333"/>
              </a:solidFill>
            </a:endParaRPr>
          </a:p>
          <a:p>
            <a:pPr fontAlgn="base"/>
            <a:r>
              <a:rPr lang="en-US" sz="1400" dirty="0">
                <a:solidFill>
                  <a:srgbClr val="333333"/>
                </a:solidFill>
              </a:rPr>
              <a:t>Ram Nagaraj, PhD: "</a:t>
            </a:r>
            <a:r>
              <a:rPr lang="en-US" sz="1400" dirty="0"/>
              <a:t>Gene Therapy for Diabetic Retinopathy</a:t>
            </a:r>
            <a:r>
              <a:rPr lang="en-US" sz="1400" dirty="0">
                <a:solidFill>
                  <a:srgbClr val="333333"/>
                </a:solidFill>
              </a:rPr>
              <a:t>"</a:t>
            </a:r>
          </a:p>
          <a:p>
            <a:pPr fontAlgn="base"/>
            <a:r>
              <a:rPr lang="en-US" sz="1400" dirty="0">
                <a:solidFill>
                  <a:srgbClr val="333333"/>
                </a:solidFill>
              </a:rPr>
              <a:t>Zhirui Wang, DVM, PhD: "</a:t>
            </a:r>
            <a:r>
              <a:rPr lang="en-US" sz="1400" dirty="0"/>
              <a:t>CCR4 Immunotoxin for Breast Cancer Immunotherapy via Treg Depletion</a:t>
            </a:r>
            <a:r>
              <a:rPr lang="en-US" sz="1400" dirty="0">
                <a:solidFill>
                  <a:srgbClr val="333333"/>
                </a:solidFill>
              </a:rPr>
              <a:t>"</a:t>
            </a:r>
          </a:p>
          <a:p>
            <a:pPr fontAlgn="base"/>
            <a:r>
              <a:rPr lang="en-US" sz="1400" dirty="0">
                <a:solidFill>
                  <a:srgbClr val="333333"/>
                </a:solidFill>
              </a:rPr>
              <a:t>Michael Verneris, MD and Traci Lyons, PhD: "</a:t>
            </a:r>
            <a:r>
              <a:rPr lang="en-US" sz="1400" dirty="0"/>
              <a:t>Sema7a Targeted CAR T-cells for Women's Cancer</a:t>
            </a:r>
            <a:r>
              <a:rPr lang="en-US" sz="1400" dirty="0">
                <a:solidFill>
                  <a:srgbClr val="333333"/>
                </a:solidFill>
              </a:rPr>
              <a:t>"</a:t>
            </a:r>
          </a:p>
          <a:p>
            <a:pPr fontAlgn="base"/>
            <a:r>
              <a:rPr lang="en-US" sz="1400" dirty="0">
                <a:solidFill>
                  <a:srgbClr val="333333"/>
                </a:solidFill>
              </a:rPr>
              <a:t>Christian Young, PhD: "</a:t>
            </a:r>
            <a:r>
              <a:rPr lang="en-US" sz="1400" dirty="0"/>
              <a:t>First-in-class topical biologic to treat atopic dermatitis</a:t>
            </a:r>
            <a:r>
              <a:rPr lang="en-US" sz="1400" dirty="0">
                <a:solidFill>
                  <a:srgbClr val="333333"/>
                </a:solidFill>
              </a:rPr>
              <a:t>”</a:t>
            </a:r>
          </a:p>
          <a:p>
            <a:pPr fontAlgn="base"/>
            <a:r>
              <a:rPr lang="en-US" sz="1400" dirty="0">
                <a:solidFill>
                  <a:srgbClr val="333333"/>
                </a:solidFill>
              </a:rPr>
              <a:t>Yuwen Zhu, PhD: "</a:t>
            </a:r>
            <a:r>
              <a:rPr lang="en-US" sz="1400" dirty="0"/>
              <a:t>Developing a humanized GPR182 blocking </a:t>
            </a:r>
            <a:r>
              <a:rPr lang="en-US" sz="1400" dirty="0" err="1"/>
              <a:t>mAb</a:t>
            </a:r>
            <a:r>
              <a:rPr lang="en-US" sz="1400" dirty="0"/>
              <a:t> for immunotherapy</a:t>
            </a:r>
            <a:r>
              <a:rPr lang="en-US" sz="1400" dirty="0">
                <a:solidFill>
                  <a:srgbClr val="333333"/>
                </a:solidFill>
              </a:rPr>
              <a:t>”</a:t>
            </a:r>
          </a:p>
          <a:p>
            <a:endParaRPr lang="en-US" u="sng" dirty="0"/>
          </a:p>
        </p:txBody>
      </p:sp>
      <p:pic>
        <p:nvPicPr>
          <p:cNvPr id="6" name="Picture Placeholder 5" descr="A picture containing indoor, kitchen, hospital room, sink&#10;&#10;Description automatically generated">
            <a:extLst>
              <a:ext uri="{FF2B5EF4-FFF2-40B4-BE49-F238E27FC236}">
                <a16:creationId xmlns:a16="http://schemas.microsoft.com/office/drawing/2014/main" id="{4E94C64D-8A0A-9305-16EE-1FC0BB6C2B0C}"/>
              </a:ext>
            </a:extLst>
          </p:cNvPr>
          <p:cNvPicPr>
            <a:picLocks noGrp="1" noChangeAspect="1"/>
          </p:cNvPicPr>
          <p:nvPr>
            <p:ph type="pic" sz="quarter" idx="13"/>
          </p:nvPr>
        </p:nvPicPr>
        <p:blipFill rotWithShape="1">
          <a:blip r:embed="rId6" cstate="screen">
            <a:extLst>
              <a:ext uri="{BEBA8EAE-BF5A-486C-A8C5-ECC9F3942E4B}">
                <a14:imgProps xmlns:a14="http://schemas.microsoft.com/office/drawing/2010/main">
                  <a14:imgLayer r:embed="rId7">
                    <a14:imgEffect>
                      <a14:brightnessContrast bright="-40000" contrast="20000"/>
                    </a14:imgEffect>
                  </a14:imgLayer>
                </a14:imgProps>
              </a:ext>
              <a:ext uri="{28A0092B-C50C-407E-A947-70E740481C1C}">
                <a14:useLocalDpi xmlns:a14="http://schemas.microsoft.com/office/drawing/2010/main"/>
              </a:ext>
            </a:extLst>
          </a:blip>
          <a:srcRect l="17084" r="17084"/>
          <a:stretch/>
        </p:blipFill>
        <p:spPr>
          <a:xfrm>
            <a:off x="142875" y="0"/>
            <a:ext cx="3719513" cy="6858000"/>
          </a:xfrm>
          <a:prstGeom prst="rect">
            <a:avLst/>
          </a:prstGeom>
        </p:spPr>
      </p:pic>
      <p:pic>
        <p:nvPicPr>
          <p:cNvPr id="7" name="Picture 6">
            <a:extLst>
              <a:ext uri="{FF2B5EF4-FFF2-40B4-BE49-F238E27FC236}">
                <a16:creationId xmlns:a16="http://schemas.microsoft.com/office/drawing/2014/main" id="{E2A2DCFC-9CC2-48D6-AF03-6DF1A73F8990}"/>
              </a:ext>
            </a:extLst>
          </p:cNvPr>
          <p:cNvPicPr>
            <a:picLocks noChangeAspect="1"/>
          </p:cNvPicPr>
          <p:nvPr/>
        </p:nvPicPr>
        <p:blipFill>
          <a:blip r:embed="rId8"/>
          <a:stretch>
            <a:fillRect/>
          </a:stretch>
        </p:blipFill>
        <p:spPr>
          <a:xfrm>
            <a:off x="4002784" y="3072914"/>
            <a:ext cx="1428750" cy="1428750"/>
          </a:xfrm>
          <a:prstGeom prst="rect">
            <a:avLst/>
          </a:prstGeom>
        </p:spPr>
      </p:pic>
      <p:pic>
        <p:nvPicPr>
          <p:cNvPr id="1026" name="Picture 2" descr="Hesselberth">
            <a:extLst>
              <a:ext uri="{FF2B5EF4-FFF2-40B4-BE49-F238E27FC236}">
                <a16:creationId xmlns:a16="http://schemas.microsoft.com/office/drawing/2014/main" id="{85DD5023-D3EF-4489-A583-ECC00C0602F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32375" y="3072914"/>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yatt Shields">
            <a:extLst>
              <a:ext uri="{FF2B5EF4-FFF2-40B4-BE49-F238E27FC236}">
                <a16:creationId xmlns:a16="http://schemas.microsoft.com/office/drawing/2014/main" id="{6883CD7A-0509-425D-BE8A-C840D1D342B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61966" y="3072914"/>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itler">
            <a:extLst>
              <a:ext uri="{FF2B5EF4-FFF2-40B4-BE49-F238E27FC236}">
                <a16:creationId xmlns:a16="http://schemas.microsoft.com/office/drawing/2014/main" id="{FF7AF3D4-8245-4DE6-8214-87EA39D8B52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41361" y="3072914"/>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Vergara">
            <a:extLst>
              <a:ext uri="{FF2B5EF4-FFF2-40B4-BE49-F238E27FC236}">
                <a16:creationId xmlns:a16="http://schemas.microsoft.com/office/drawing/2014/main" id="{EF5BFA1F-E99E-451C-BF05-2F296316482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420756" y="3072914"/>
            <a:ext cx="14287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37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6643"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93314"/>
            <a:ext cx="7266214" cy="1402108"/>
          </a:xfrm>
        </p:spPr>
        <p:txBody>
          <a:bodyPr/>
          <a:lstStyle/>
          <a:p>
            <a:pPr algn="ctr"/>
            <a:r>
              <a:rPr lang="en-US" sz="3200"/>
              <a:t>Evaluation Committee</a:t>
            </a:r>
          </a:p>
        </p:txBody>
      </p:sp>
      <p:sp>
        <p:nvSpPr>
          <p:cNvPr id="3" name="Subtitle 2"/>
          <p:cNvSpPr>
            <a:spLocks noGrp="1"/>
          </p:cNvSpPr>
          <p:nvPr>
            <p:ph type="subTitle" idx="1"/>
          </p:nvPr>
        </p:nvSpPr>
        <p:spPr>
          <a:xfrm>
            <a:off x="336430" y="1695422"/>
            <a:ext cx="7906886" cy="4333494"/>
          </a:xfrm>
          <a:ln w="12700">
            <a:noFill/>
          </a:ln>
        </p:spPr>
        <p:txBody>
          <a:bodyPr vert="horz" lIns="0" tIns="0" rIns="0" bIns="0" rtlCol="0" anchor="t">
            <a:spAutoFit/>
          </a:bodyPr>
          <a:lstStyle/>
          <a:p>
            <a:endParaRPr lang="en-US" dirty="0"/>
          </a:p>
          <a:p>
            <a:r>
              <a:rPr lang="en-US" dirty="0"/>
              <a:t>The evaluation panel consists of:</a:t>
            </a:r>
          </a:p>
          <a:p>
            <a:pPr>
              <a:spcBef>
                <a:spcPts val="0"/>
              </a:spcBef>
            </a:pPr>
            <a:endParaRPr lang="en-US" dirty="0"/>
          </a:p>
          <a:p>
            <a:pPr marL="914400" lvl="1" indent="-457200" algn="l">
              <a:lnSpc>
                <a:spcPct val="114000"/>
              </a:lnSpc>
              <a:spcBef>
                <a:spcPts val="600"/>
              </a:spcBef>
              <a:buFont typeface="Arial" panose="020B0604020202020204" pitchFamily="34" charset="0"/>
              <a:buChar char="•"/>
            </a:pPr>
            <a:r>
              <a:rPr lang="en-US" dirty="0"/>
              <a:t>Approx. 8-10 core, voting members</a:t>
            </a:r>
            <a:endParaRPr lang="en-US" dirty="0">
              <a:cs typeface="Arial"/>
            </a:endParaRPr>
          </a:p>
          <a:p>
            <a:pPr marL="914400" lvl="1" indent="-457200" algn="l">
              <a:lnSpc>
                <a:spcPct val="114000"/>
              </a:lnSpc>
              <a:spcBef>
                <a:spcPts val="600"/>
              </a:spcBef>
              <a:buFont typeface="Arial" panose="020B0604020202020204" pitchFamily="34" charset="0"/>
              <a:buChar char="•"/>
            </a:pPr>
            <a:r>
              <a:rPr lang="en-US" dirty="0"/>
              <a:t>Gates Institute, CU Innovations, external members</a:t>
            </a:r>
          </a:p>
          <a:p>
            <a:pPr marL="914400" lvl="1" indent="-457200" algn="l">
              <a:lnSpc>
                <a:spcPct val="114000"/>
              </a:lnSpc>
              <a:spcBef>
                <a:spcPts val="600"/>
              </a:spcBef>
              <a:buFont typeface="Arial" panose="020B0604020202020204" pitchFamily="34" charset="0"/>
              <a:buChar char="•"/>
            </a:pPr>
            <a:r>
              <a:rPr lang="en-US" dirty="0"/>
              <a:t>Expertise in start-ups, intellectual property, venture capital, financing, product development</a:t>
            </a:r>
          </a:p>
          <a:p>
            <a:pPr marL="914400" lvl="1" indent="-457200" algn="l">
              <a:lnSpc>
                <a:spcPct val="114000"/>
              </a:lnSpc>
              <a:spcBef>
                <a:spcPts val="600"/>
              </a:spcBef>
              <a:buFont typeface="Arial" panose="020B0604020202020204" pitchFamily="34" charset="0"/>
              <a:buChar char="•"/>
            </a:pPr>
            <a:r>
              <a:rPr lang="en-US" dirty="0"/>
              <a:t>The committee may enlist </a:t>
            </a:r>
            <a:r>
              <a:rPr lang="en-US" i="1" dirty="0"/>
              <a:t>ad hoc </a:t>
            </a:r>
            <a:r>
              <a:rPr lang="en-US" dirty="0"/>
              <a:t>members with subject matter expertise as needed</a:t>
            </a:r>
          </a:p>
          <a:p>
            <a:pPr marL="914400" lvl="1" indent="-457200" algn="l">
              <a:lnSpc>
                <a:spcPct val="114000"/>
              </a:lnSpc>
              <a:spcBef>
                <a:spcPts val="600"/>
              </a:spcBef>
              <a:buFont typeface="Arial" panose="020B0604020202020204" pitchFamily="34" charset="0"/>
              <a:buChar char="•"/>
            </a:pPr>
            <a:r>
              <a:rPr lang="en-US" dirty="0"/>
              <a:t>All members are either University-affiliated or under CDA</a:t>
            </a:r>
          </a:p>
          <a:p>
            <a:endParaRPr lang="en-US" dirty="0"/>
          </a:p>
        </p:txBody>
      </p:sp>
      <p:pic>
        <p:nvPicPr>
          <p:cNvPr id="6" name="Picture 5">
            <a:extLst>
              <a:ext uri="{FF2B5EF4-FFF2-40B4-BE49-F238E27FC236}">
                <a16:creationId xmlns:a16="http://schemas.microsoft.com/office/drawing/2014/main" id="{29009E0D-C362-5C6D-BD89-4A0290F6EA59}"/>
              </a:ext>
            </a:extLst>
          </p:cNvPr>
          <p:cNvPicPr>
            <a:picLocks noChangeAspect="1"/>
          </p:cNvPicPr>
          <p:nvPr/>
        </p:nvPicPr>
        <p:blipFill>
          <a:blip r:embed="rId6"/>
          <a:stretch>
            <a:fillRect/>
          </a:stretch>
        </p:blipFill>
        <p:spPr>
          <a:xfrm>
            <a:off x="8778240" y="785097"/>
            <a:ext cx="3160743" cy="2158163"/>
          </a:xfrm>
          <a:prstGeom prst="rect">
            <a:avLst/>
          </a:prstGeom>
        </p:spPr>
      </p:pic>
      <p:pic>
        <p:nvPicPr>
          <p:cNvPr id="8" name="Picture 7">
            <a:extLst>
              <a:ext uri="{FF2B5EF4-FFF2-40B4-BE49-F238E27FC236}">
                <a16:creationId xmlns:a16="http://schemas.microsoft.com/office/drawing/2014/main" id="{6F8C5C41-AC8D-E2C9-178C-71373E463B17}"/>
              </a:ext>
            </a:extLst>
          </p:cNvPr>
          <p:cNvPicPr>
            <a:picLocks noChangeAspect="1"/>
          </p:cNvPicPr>
          <p:nvPr/>
        </p:nvPicPr>
        <p:blipFill>
          <a:blip r:embed="rId7"/>
          <a:stretch>
            <a:fillRect/>
          </a:stretch>
        </p:blipFill>
        <p:spPr>
          <a:xfrm>
            <a:off x="9284509" y="3429000"/>
            <a:ext cx="2148203" cy="2234131"/>
          </a:xfrm>
          <a:prstGeom prst="rect">
            <a:avLst/>
          </a:prstGeom>
        </p:spPr>
      </p:pic>
      <p:pic>
        <p:nvPicPr>
          <p:cNvPr id="7" name="Picture 6">
            <a:extLst>
              <a:ext uri="{FF2B5EF4-FFF2-40B4-BE49-F238E27FC236}">
                <a16:creationId xmlns:a16="http://schemas.microsoft.com/office/drawing/2014/main" id="{F49F15DE-1EEF-434C-8AB0-36E7737F8488}"/>
              </a:ext>
            </a:extLst>
          </p:cNvPr>
          <p:cNvPicPr>
            <a:picLocks noChangeAspect="1"/>
          </p:cNvPicPr>
          <p:nvPr/>
        </p:nvPicPr>
        <p:blipFill>
          <a:blip r:embed="rId8"/>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1619322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840AC40-7045-4B74-A584-CB94B36CAFB8}"/>
              </a:ext>
            </a:extLst>
          </p:cNvPr>
          <p:cNvPicPr>
            <a:picLocks noChangeAspect="1"/>
          </p:cNvPicPr>
          <p:nvPr/>
        </p:nvPicPr>
        <p:blipFill>
          <a:blip r:embed="rId4"/>
          <a:stretch>
            <a:fillRect/>
          </a:stretch>
        </p:blipFill>
        <p:spPr>
          <a:xfrm>
            <a:off x="8446195" y="5708591"/>
            <a:ext cx="3745805" cy="1149409"/>
          </a:xfrm>
          <a:prstGeom prst="rect">
            <a:avLst/>
          </a:prstGeom>
        </p:spPr>
      </p:pic>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667" name="think-cell Slide" r:id="rId5" imgW="421" imgH="423" progId="TCLayout.ActiveDocument.1">
                  <p:embed/>
                </p:oleObj>
              </mc:Choice>
              <mc:Fallback>
                <p:oleObj name="think-cell Slide" r:id="rId5" imgW="421" imgH="423" progId="TCLayout.ActiveDocument.1">
                  <p:embed/>
                  <p:pic>
                    <p:nvPicPr>
                      <p:cNvPr id="4"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93314"/>
            <a:ext cx="7266214" cy="1402108"/>
          </a:xfrm>
        </p:spPr>
        <p:txBody>
          <a:bodyPr/>
          <a:lstStyle/>
          <a:p>
            <a:pPr algn="ctr"/>
            <a:r>
              <a:rPr lang="en-US" sz="3200"/>
              <a:t>Evaluation Rubric</a:t>
            </a:r>
          </a:p>
        </p:txBody>
      </p:sp>
      <p:sp>
        <p:nvSpPr>
          <p:cNvPr id="3" name="Subtitle 2"/>
          <p:cNvSpPr>
            <a:spLocks noGrp="1"/>
          </p:cNvSpPr>
          <p:nvPr>
            <p:ph type="subTitle" idx="1"/>
          </p:nvPr>
        </p:nvSpPr>
        <p:spPr>
          <a:xfrm>
            <a:off x="336430" y="1526878"/>
            <a:ext cx="7906886" cy="4204228"/>
          </a:xfrm>
          <a:ln w="12700">
            <a:noFill/>
          </a:ln>
        </p:spPr>
        <p:txBody>
          <a:bodyPr>
            <a:spAutoFit/>
          </a:bodyPr>
          <a:lstStyle/>
          <a:p>
            <a:endParaRPr lang="en-US"/>
          </a:p>
          <a:p>
            <a:pPr marL="457200" indent="-457200">
              <a:buFont typeface="Arial" panose="020B0604020202020204" pitchFamily="34" charset="0"/>
              <a:buChar char="•"/>
            </a:pPr>
            <a:r>
              <a:rPr lang="en-US"/>
              <a:t>The Evaluation Committee uses an evaluation rubric to score projects:</a:t>
            </a:r>
          </a:p>
          <a:p>
            <a:pPr marL="914400" lvl="1" indent="-457200" algn="l">
              <a:buFont typeface="Arial" panose="020B0604020202020204" pitchFamily="34" charset="0"/>
              <a:buChar char="•"/>
            </a:pPr>
            <a:r>
              <a:rPr lang="en-US"/>
              <a:t>Designed to follow the general categories of the application</a:t>
            </a:r>
          </a:p>
          <a:p>
            <a:pPr marL="1371600" lvl="2" indent="-457200" algn="l">
              <a:buFont typeface="Arial" panose="020B0604020202020204" pitchFamily="34" charset="0"/>
              <a:buChar char="•"/>
            </a:pPr>
            <a:r>
              <a:rPr lang="en-US"/>
              <a:t>Mission Alignment</a:t>
            </a:r>
          </a:p>
          <a:p>
            <a:pPr marL="1371600" lvl="2" indent="-457200" algn="l">
              <a:buFont typeface="Arial" panose="020B0604020202020204" pitchFamily="34" charset="0"/>
              <a:buChar char="•"/>
            </a:pPr>
            <a:r>
              <a:rPr lang="en-US"/>
              <a:t>Scientific Merit / Intellectual Property</a:t>
            </a:r>
          </a:p>
          <a:p>
            <a:pPr marL="1371600" lvl="2" indent="-457200" algn="l">
              <a:buFont typeface="Arial" panose="020B0604020202020204" pitchFamily="34" charset="0"/>
              <a:buChar char="•"/>
            </a:pPr>
            <a:r>
              <a:rPr lang="en-US"/>
              <a:t>Patient Impact / Clinical Feasibility</a:t>
            </a:r>
          </a:p>
          <a:p>
            <a:pPr marL="1371600" lvl="2" indent="-457200" algn="l">
              <a:buFont typeface="Arial" panose="020B0604020202020204" pitchFamily="34" charset="0"/>
              <a:buChar char="•"/>
            </a:pPr>
            <a:r>
              <a:rPr lang="en-US"/>
              <a:t>Manufacturing and Regulatory Feasibility</a:t>
            </a:r>
          </a:p>
          <a:p>
            <a:pPr marL="1371600" lvl="2" indent="-457200" algn="l">
              <a:buFont typeface="Arial" panose="020B0604020202020204" pitchFamily="34" charset="0"/>
              <a:buChar char="•"/>
            </a:pPr>
            <a:r>
              <a:rPr lang="en-US"/>
              <a:t>Budget and Competitive Landscape</a:t>
            </a:r>
          </a:p>
          <a:p>
            <a:pPr lvl="2" algn="l"/>
            <a:endParaRPr lang="en-US"/>
          </a:p>
          <a:p>
            <a:pPr marL="914400" lvl="1" indent="-457200" algn="l">
              <a:buFont typeface="Arial" panose="020B0604020202020204" pitchFamily="34" charset="0"/>
              <a:buChar char="•"/>
            </a:pPr>
            <a:r>
              <a:rPr lang="en-US"/>
              <a:t>Uses weighted scoring (i.e., each scoring parameter carries a specific weight) in line with the application weighting</a:t>
            </a:r>
          </a:p>
          <a:p>
            <a:endParaRPr lang="en-US"/>
          </a:p>
        </p:txBody>
      </p:sp>
      <p:pic>
        <p:nvPicPr>
          <p:cNvPr id="6" name="Picture 5">
            <a:extLst>
              <a:ext uri="{FF2B5EF4-FFF2-40B4-BE49-F238E27FC236}">
                <a16:creationId xmlns:a16="http://schemas.microsoft.com/office/drawing/2014/main" id="{FC06F0E2-1435-CE7F-C120-3AE92C9AE46B}"/>
              </a:ext>
            </a:extLst>
          </p:cNvPr>
          <p:cNvPicPr>
            <a:picLocks noChangeAspect="1"/>
          </p:cNvPicPr>
          <p:nvPr/>
        </p:nvPicPr>
        <p:blipFill>
          <a:blip r:embed="rId7"/>
          <a:stretch>
            <a:fillRect/>
          </a:stretch>
        </p:blipFill>
        <p:spPr>
          <a:xfrm>
            <a:off x="9054829" y="293314"/>
            <a:ext cx="2800741" cy="2953162"/>
          </a:xfrm>
          <a:prstGeom prst="rect">
            <a:avLst/>
          </a:prstGeom>
        </p:spPr>
      </p:pic>
      <p:pic>
        <p:nvPicPr>
          <p:cNvPr id="8" name="Picture 7">
            <a:extLst>
              <a:ext uri="{FF2B5EF4-FFF2-40B4-BE49-F238E27FC236}">
                <a16:creationId xmlns:a16="http://schemas.microsoft.com/office/drawing/2014/main" id="{6D4B10D8-9CB2-0E9B-037D-F6E1005FB4A8}"/>
              </a:ext>
            </a:extLst>
          </p:cNvPr>
          <p:cNvPicPr>
            <a:picLocks noChangeAspect="1"/>
          </p:cNvPicPr>
          <p:nvPr/>
        </p:nvPicPr>
        <p:blipFill>
          <a:blip r:embed="rId8"/>
          <a:stretch>
            <a:fillRect/>
          </a:stretch>
        </p:blipFill>
        <p:spPr>
          <a:xfrm>
            <a:off x="9382501" y="3611525"/>
            <a:ext cx="2145396" cy="2197342"/>
          </a:xfrm>
          <a:prstGeom prst="rect">
            <a:avLst/>
          </a:prstGeom>
        </p:spPr>
      </p:pic>
    </p:spTree>
    <p:extLst>
      <p:ext uri="{BB962C8B-B14F-4D97-AF65-F5344CB8AC3E}">
        <p14:creationId xmlns:p14="http://schemas.microsoft.com/office/powerpoint/2010/main" val="402327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Birthday, celebration, decoration, fireworks, holiday, party icon -  Download on Iconfinder">
            <a:extLst>
              <a:ext uri="{FF2B5EF4-FFF2-40B4-BE49-F238E27FC236}">
                <a16:creationId xmlns:a16="http://schemas.microsoft.com/office/drawing/2014/main" id="{2D8A311E-8495-FF68-27CA-6D269B5EDF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8350" y="4495011"/>
            <a:ext cx="2303196" cy="23031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hink-cell data - do not delete" hidden="1"/>
          <p:cNvGraphicFramePr>
            <a:graphicFrameLocks noChangeAspect="1"/>
          </p:cNvGraphicFramePr>
          <p:nvPr>
            <p:custDataLst>
              <p:tags r:id="rId2"/>
            </p:custDataLst>
            <p:extLst>
              <p:ext uri="{D42A27DB-BD31-4B8C-83A1-F6EECF244321}">
                <p14:modId xmlns:p14="http://schemas.microsoft.com/office/powerpoint/2010/main" val="37788694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692" name="think-cell Slide" r:id="rId5" imgW="421" imgH="423" progId="TCLayout.ActiveDocument.1">
                  <p:embed/>
                </p:oleObj>
              </mc:Choice>
              <mc:Fallback>
                <p:oleObj name="think-cell Slide" r:id="rId5" imgW="421" imgH="423" progId="TCLayout.ActiveDocument.1">
                  <p:embed/>
                  <p:pic>
                    <p:nvPicPr>
                      <p:cNvPr id="4"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93314"/>
            <a:ext cx="7266214" cy="1402108"/>
          </a:xfrm>
        </p:spPr>
        <p:txBody>
          <a:bodyPr vert="horz"/>
          <a:lstStyle/>
          <a:p>
            <a:pPr algn="ctr"/>
            <a:r>
              <a:rPr lang="en-US" sz="3200" dirty="0"/>
              <a:t>2026 Grubstake Application Important Dates</a:t>
            </a:r>
          </a:p>
        </p:txBody>
      </p:sp>
      <p:sp>
        <p:nvSpPr>
          <p:cNvPr id="3" name="Subtitle 2"/>
          <p:cNvSpPr>
            <a:spLocks noGrp="1"/>
          </p:cNvSpPr>
          <p:nvPr>
            <p:ph type="subTitle" idx="1"/>
          </p:nvPr>
        </p:nvSpPr>
        <p:spPr>
          <a:xfrm>
            <a:off x="219919" y="2021946"/>
            <a:ext cx="8227604" cy="3556871"/>
          </a:xfrm>
          <a:ln w="12700">
            <a:noFill/>
          </a:ln>
        </p:spPr>
        <p:txBody>
          <a:bodyPr wrap="square">
            <a:spAutoFit/>
          </a:bodyPr>
          <a:lstStyle/>
          <a:p>
            <a:pPr marL="457200" indent="-457200">
              <a:buFont typeface="Arial" panose="020B0604020202020204" pitchFamily="34" charset="0"/>
              <a:buChar char="•"/>
            </a:pPr>
            <a:r>
              <a:rPr lang="en-US" sz="2400" b="1" dirty="0"/>
              <a:t>SEPTEMBER 14 </a:t>
            </a:r>
            <a:r>
              <a:rPr lang="en-US" sz="2400" dirty="0"/>
              <a:t>– </a:t>
            </a:r>
            <a:r>
              <a:rPr lang="en-US" sz="2400" b="1" u="sng" dirty="0">
                <a:solidFill>
                  <a:srgbClr val="FF0000"/>
                </a:solidFill>
              </a:rPr>
              <a:t>APPLICATIONS DUE</a:t>
            </a:r>
            <a:r>
              <a:rPr lang="en-US" sz="2400" dirty="0">
                <a:solidFill>
                  <a:srgbClr val="FF0000"/>
                </a:solidFill>
              </a:rPr>
              <a:t> </a:t>
            </a:r>
            <a:r>
              <a:rPr lang="en-US" sz="2400" dirty="0"/>
              <a:t>through the portal</a:t>
            </a:r>
          </a:p>
          <a:p>
            <a:endParaRPr lang="en-US" dirty="0"/>
          </a:p>
          <a:p>
            <a:pPr marL="457200" indent="-457200">
              <a:buFont typeface="Arial" panose="020B0604020202020204" pitchFamily="34" charset="0"/>
              <a:buChar char="•"/>
            </a:pPr>
            <a:r>
              <a:rPr lang="en-US" dirty="0"/>
              <a:t>Mid-End October 2026 – Finalists for pitch night selected</a:t>
            </a:r>
          </a:p>
          <a:p>
            <a:pPr marL="457200" indent="-457200">
              <a:buFont typeface="Arial" panose="020B0604020202020204" pitchFamily="34" charset="0"/>
              <a:buChar char="•"/>
            </a:pPr>
            <a:r>
              <a:rPr lang="en-US" dirty="0"/>
              <a:t>Early-Mid November 2026 – Pitch Night practice sessions</a:t>
            </a:r>
          </a:p>
          <a:p>
            <a:pPr marL="457200" indent="-457200">
              <a:buFont typeface="Arial" panose="020B0604020202020204" pitchFamily="34" charset="0"/>
              <a:buChar char="•"/>
            </a:pPr>
            <a:r>
              <a:rPr lang="en-US" dirty="0"/>
              <a:t>Mid-End November 2026 – Finalist Pitch Night</a:t>
            </a:r>
          </a:p>
          <a:p>
            <a:endParaRPr lang="en-US" dirty="0"/>
          </a:p>
          <a:p>
            <a:pPr marL="457200" indent="-457200">
              <a:buFont typeface="Arial" panose="020B0604020202020204" pitchFamily="34" charset="0"/>
              <a:buChar char="•"/>
            </a:pPr>
            <a:r>
              <a:rPr lang="en-US" sz="2400" dirty="0"/>
              <a:t>Mid-December 2026 – Awards Announcement</a:t>
            </a:r>
          </a:p>
          <a:p>
            <a:endParaRPr lang="en-US" dirty="0"/>
          </a:p>
        </p:txBody>
      </p:sp>
      <p:pic>
        <p:nvPicPr>
          <p:cNvPr id="7" name="Picture 6">
            <a:extLst>
              <a:ext uri="{FF2B5EF4-FFF2-40B4-BE49-F238E27FC236}">
                <a16:creationId xmlns:a16="http://schemas.microsoft.com/office/drawing/2014/main" id="{4E83C93F-6584-3CE2-0B99-441525C2E28C}"/>
              </a:ext>
            </a:extLst>
          </p:cNvPr>
          <p:cNvPicPr>
            <a:picLocks noChangeAspect="1"/>
          </p:cNvPicPr>
          <p:nvPr/>
        </p:nvPicPr>
        <p:blipFill>
          <a:blip r:embed="rId7"/>
          <a:stretch>
            <a:fillRect/>
          </a:stretch>
        </p:blipFill>
        <p:spPr>
          <a:xfrm>
            <a:off x="6712528" y="5179180"/>
            <a:ext cx="1580868" cy="1619027"/>
          </a:xfrm>
          <a:prstGeom prst="rect">
            <a:avLst/>
          </a:prstGeom>
        </p:spPr>
      </p:pic>
      <p:pic>
        <p:nvPicPr>
          <p:cNvPr id="9" name="Picture 8">
            <a:extLst>
              <a:ext uri="{FF2B5EF4-FFF2-40B4-BE49-F238E27FC236}">
                <a16:creationId xmlns:a16="http://schemas.microsoft.com/office/drawing/2014/main" id="{9CDF74A3-27F2-D66A-E9CC-7A4D056204FE}"/>
              </a:ext>
            </a:extLst>
          </p:cNvPr>
          <p:cNvPicPr>
            <a:picLocks noChangeAspect="1"/>
          </p:cNvPicPr>
          <p:nvPr/>
        </p:nvPicPr>
        <p:blipFill>
          <a:blip r:embed="rId8"/>
          <a:stretch>
            <a:fillRect/>
          </a:stretch>
        </p:blipFill>
        <p:spPr>
          <a:xfrm>
            <a:off x="8939599" y="720566"/>
            <a:ext cx="2850656" cy="2708433"/>
          </a:xfrm>
          <a:prstGeom prst="rect">
            <a:avLst/>
          </a:prstGeom>
        </p:spPr>
      </p:pic>
      <p:pic>
        <p:nvPicPr>
          <p:cNvPr id="8" name="Picture 7">
            <a:extLst>
              <a:ext uri="{FF2B5EF4-FFF2-40B4-BE49-F238E27FC236}">
                <a16:creationId xmlns:a16="http://schemas.microsoft.com/office/drawing/2014/main" id="{FCB3E4AD-C9D3-43D8-8D1F-CCC447E91E5E}"/>
              </a:ext>
            </a:extLst>
          </p:cNvPr>
          <p:cNvPicPr>
            <a:picLocks noChangeAspect="1"/>
          </p:cNvPicPr>
          <p:nvPr/>
        </p:nvPicPr>
        <p:blipFill>
          <a:blip r:embed="rId9"/>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4170588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9715"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93314"/>
            <a:ext cx="7266214" cy="1402108"/>
          </a:xfrm>
        </p:spPr>
        <p:txBody>
          <a:bodyPr/>
          <a:lstStyle/>
          <a:p>
            <a:pPr algn="ctr"/>
            <a:r>
              <a:rPr lang="en-US" sz="3200"/>
              <a:t>Important Application Notes</a:t>
            </a:r>
          </a:p>
        </p:txBody>
      </p:sp>
      <p:sp>
        <p:nvSpPr>
          <p:cNvPr id="3" name="Subtitle 2"/>
          <p:cNvSpPr>
            <a:spLocks noGrp="1"/>
          </p:cNvSpPr>
          <p:nvPr>
            <p:ph type="subTitle" idx="1"/>
          </p:nvPr>
        </p:nvSpPr>
        <p:spPr>
          <a:xfrm>
            <a:off x="336430" y="1526878"/>
            <a:ext cx="7906886" cy="3106491"/>
          </a:xfrm>
          <a:ln w="12700">
            <a:noFill/>
          </a:ln>
        </p:spPr>
        <p:txBody>
          <a:bodyPr>
            <a:spAutoFit/>
          </a:bodyPr>
          <a:lstStyle/>
          <a:p>
            <a:endParaRPr lang="en-US"/>
          </a:p>
          <a:p>
            <a:pPr marL="457200" indent="-457200">
              <a:buFont typeface="Arial" panose="020B0604020202020204" pitchFamily="34" charset="0"/>
              <a:buChar char="•"/>
            </a:pPr>
            <a:r>
              <a:rPr lang="en-US" b="1" u="sng"/>
              <a:t>Specific Application Sections have weighted values</a:t>
            </a:r>
            <a:r>
              <a:rPr lang="en-US" b="1"/>
              <a:t>:</a:t>
            </a:r>
          </a:p>
          <a:p>
            <a:endParaRPr lang="en-US"/>
          </a:p>
          <a:p>
            <a:pPr marL="914400" lvl="1" indent="-457200" algn="l">
              <a:buFont typeface="Arial" panose="020B0604020202020204" pitchFamily="34" charset="0"/>
              <a:buChar char="•"/>
            </a:pPr>
            <a:r>
              <a:rPr lang="en-US"/>
              <a:t>Scientific Merit (25%)</a:t>
            </a:r>
          </a:p>
          <a:p>
            <a:pPr marL="914400" lvl="1" indent="-457200" algn="l">
              <a:buFont typeface="Arial" panose="020B0604020202020204" pitchFamily="34" charset="0"/>
              <a:buChar char="•"/>
            </a:pPr>
            <a:r>
              <a:rPr lang="en-US"/>
              <a:t>Mission Alignment (20%)</a:t>
            </a:r>
          </a:p>
          <a:p>
            <a:pPr marL="914400" lvl="1" indent="-457200" algn="l">
              <a:buFont typeface="Arial" panose="020B0604020202020204" pitchFamily="34" charset="0"/>
              <a:buChar char="•"/>
            </a:pPr>
            <a:r>
              <a:rPr lang="en-US"/>
              <a:t>Patient Impact / Clinical Feasibility (25%)</a:t>
            </a:r>
          </a:p>
          <a:p>
            <a:pPr marL="914400" lvl="1" indent="-457200" algn="l">
              <a:buFont typeface="Arial" panose="020B0604020202020204" pitchFamily="34" charset="0"/>
              <a:buChar char="•"/>
            </a:pPr>
            <a:r>
              <a:rPr lang="en-US"/>
              <a:t>Manufacturing and Regulatory Feasibility (15%)</a:t>
            </a:r>
          </a:p>
          <a:p>
            <a:pPr marL="914400" lvl="1" indent="-457200" algn="l">
              <a:buFont typeface="Arial" panose="020B0604020202020204" pitchFamily="34" charset="0"/>
              <a:buChar char="•"/>
            </a:pPr>
            <a:r>
              <a:rPr lang="en-US"/>
              <a:t>Budget and Competitive Landscape (15%)</a:t>
            </a:r>
          </a:p>
          <a:p>
            <a:pPr lvl="2" algn="l"/>
            <a:endParaRPr lang="en-US"/>
          </a:p>
        </p:txBody>
      </p:sp>
      <p:pic>
        <p:nvPicPr>
          <p:cNvPr id="6" name="Picture 5">
            <a:extLst>
              <a:ext uri="{FF2B5EF4-FFF2-40B4-BE49-F238E27FC236}">
                <a16:creationId xmlns:a16="http://schemas.microsoft.com/office/drawing/2014/main" id="{9D612071-57AC-4480-9BAC-03284B37E9B4}"/>
              </a:ext>
            </a:extLst>
          </p:cNvPr>
          <p:cNvPicPr>
            <a:picLocks noChangeAspect="1"/>
          </p:cNvPicPr>
          <p:nvPr/>
        </p:nvPicPr>
        <p:blipFill>
          <a:blip r:embed="rId6"/>
          <a:stretch>
            <a:fillRect/>
          </a:stretch>
        </p:blipFill>
        <p:spPr>
          <a:xfrm>
            <a:off x="7337073" y="1406545"/>
            <a:ext cx="4518497" cy="4044909"/>
          </a:xfrm>
          <a:prstGeom prst="rect">
            <a:avLst/>
          </a:prstGeom>
        </p:spPr>
      </p:pic>
      <p:pic>
        <p:nvPicPr>
          <p:cNvPr id="7" name="Picture 6">
            <a:extLst>
              <a:ext uri="{FF2B5EF4-FFF2-40B4-BE49-F238E27FC236}">
                <a16:creationId xmlns:a16="http://schemas.microsoft.com/office/drawing/2014/main" id="{0B17F122-1596-4016-83B8-61F78EE44FF1}"/>
              </a:ext>
            </a:extLst>
          </p:cNvPr>
          <p:cNvPicPr>
            <a:picLocks noChangeAspect="1"/>
          </p:cNvPicPr>
          <p:nvPr/>
        </p:nvPicPr>
        <p:blipFill>
          <a:blip r:embed="rId7"/>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304493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39" name="think-cell Slide" r:id="rId5" imgW="421" imgH="423" progId="TCLayout.ActiveDocument.1">
                  <p:embed/>
                </p:oleObj>
              </mc:Choice>
              <mc:Fallback>
                <p:oleObj name="think-cell Slide" r:id="rId5" imgW="421" imgH="423" progId="TCLayout.ActiveDocument.1">
                  <p:embed/>
                  <p:pic>
                    <p:nvPicPr>
                      <p:cNvPr id="4"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93314"/>
            <a:ext cx="7266214" cy="1402108"/>
          </a:xfrm>
        </p:spPr>
        <p:txBody>
          <a:bodyPr/>
          <a:lstStyle/>
          <a:p>
            <a:pPr algn="ctr"/>
            <a:r>
              <a:rPr lang="en-US" sz="3200"/>
              <a:t>Important Application Notes</a:t>
            </a:r>
          </a:p>
        </p:txBody>
      </p:sp>
      <p:sp>
        <p:nvSpPr>
          <p:cNvPr id="3" name="Subtitle 2"/>
          <p:cNvSpPr>
            <a:spLocks noGrp="1"/>
          </p:cNvSpPr>
          <p:nvPr>
            <p:ph type="subTitle" idx="1"/>
          </p:nvPr>
        </p:nvSpPr>
        <p:spPr>
          <a:xfrm>
            <a:off x="238994" y="1167650"/>
            <a:ext cx="8170220" cy="5971186"/>
          </a:xfrm>
          <a:ln w="12700">
            <a:noFill/>
          </a:ln>
        </p:spPr>
        <p:txBody>
          <a:bodyPr vert="horz" wrap="square" lIns="0" tIns="0" rIns="0" bIns="0" rtlCol="0" anchor="t">
            <a:spAutoFit/>
          </a:bodyPr>
          <a:lstStyle/>
          <a:p>
            <a:endParaRPr lang="en-US"/>
          </a:p>
          <a:p>
            <a:pPr marL="457200" indent="-457200">
              <a:lnSpc>
                <a:spcPct val="114000"/>
              </a:lnSpc>
              <a:spcBef>
                <a:spcPts val="0"/>
              </a:spcBef>
              <a:spcAft>
                <a:spcPts val="600"/>
              </a:spcAft>
              <a:buFont typeface="Arial" panose="020B0604020202020204" pitchFamily="34" charset="0"/>
              <a:buChar char="•"/>
            </a:pPr>
            <a:r>
              <a:rPr lang="en-US"/>
              <a:t>The application must be submitted through the online portal</a:t>
            </a:r>
            <a:endParaRPr lang="en-US">
              <a:cs typeface="Arial"/>
            </a:endParaRPr>
          </a:p>
          <a:p>
            <a:pPr marL="914400" lvl="1" indent="-457200" algn="l">
              <a:lnSpc>
                <a:spcPct val="114000"/>
              </a:lnSpc>
              <a:spcBef>
                <a:spcPts val="0"/>
              </a:spcBef>
              <a:spcAft>
                <a:spcPts val="600"/>
              </a:spcAft>
              <a:buClr>
                <a:srgbClr val="B69643"/>
              </a:buClr>
              <a:buFont typeface="Arial" panose="020B0604020202020204" pitchFamily="34" charset="0"/>
              <a:buChar char="•"/>
            </a:pPr>
            <a:r>
              <a:rPr lang="en-US" sz="1800"/>
              <a:t>For those who want to work on the application offline, a word document is provided. Complete each section and cut/paste into the online application. </a:t>
            </a:r>
            <a:r>
              <a:rPr lang="en-US" sz="1800" b="1" i="1" u="sng">
                <a:solidFill>
                  <a:srgbClr val="00B0F0"/>
                </a:solidFill>
              </a:rPr>
              <a:t>We advise all applicants to work offline first.</a:t>
            </a:r>
            <a:endParaRPr lang="en-US" sz="1800" b="1" i="1" u="sng">
              <a:solidFill>
                <a:srgbClr val="00B0F0"/>
              </a:solidFill>
              <a:cs typeface="Arial"/>
            </a:endParaRPr>
          </a:p>
          <a:p>
            <a:pPr marL="457200" indent="-457200">
              <a:lnSpc>
                <a:spcPct val="114000"/>
              </a:lnSpc>
              <a:spcBef>
                <a:spcPts val="0"/>
              </a:spcBef>
              <a:spcAft>
                <a:spcPts val="600"/>
              </a:spcAft>
              <a:buFont typeface="Arial" panose="020B0604020202020204" pitchFamily="34" charset="0"/>
              <a:buChar char="•"/>
            </a:pPr>
            <a:r>
              <a:rPr lang="en-US"/>
              <a:t>There are word limits for certain sections (varies by section)</a:t>
            </a:r>
          </a:p>
          <a:p>
            <a:pPr marL="457200" indent="-457200">
              <a:lnSpc>
                <a:spcPct val="114000"/>
              </a:lnSpc>
              <a:spcBef>
                <a:spcPts val="0"/>
              </a:spcBef>
              <a:spcAft>
                <a:spcPts val="600"/>
              </a:spcAft>
              <a:buFont typeface="Arial" panose="020B0604020202020204" pitchFamily="34" charset="0"/>
              <a:buChar char="•"/>
            </a:pPr>
            <a:r>
              <a:rPr lang="en-US">
                <a:cs typeface="Arial"/>
              </a:rPr>
              <a:t>Each section holds a scoring weight and is evaluated accordingly</a:t>
            </a:r>
          </a:p>
          <a:p>
            <a:pPr marL="457200" indent="-457200">
              <a:lnSpc>
                <a:spcPct val="114000"/>
              </a:lnSpc>
              <a:spcBef>
                <a:spcPts val="0"/>
              </a:spcBef>
              <a:spcAft>
                <a:spcPts val="600"/>
              </a:spcAft>
              <a:buFont typeface="Arial" panose="020B0604020202020204" pitchFamily="34" charset="0"/>
              <a:buChar char="•"/>
            </a:pPr>
            <a:r>
              <a:rPr lang="en-US"/>
              <a:t>Additional sections are provided for attachment of data, tables, figures, etc.</a:t>
            </a:r>
          </a:p>
          <a:p>
            <a:pPr marL="914400" lvl="1" indent="-457200" algn="l">
              <a:lnSpc>
                <a:spcPct val="114000"/>
              </a:lnSpc>
              <a:spcBef>
                <a:spcPts val="0"/>
              </a:spcBef>
              <a:spcAft>
                <a:spcPts val="600"/>
              </a:spcAft>
              <a:buFont typeface="Arial" panose="020B0604020202020204" pitchFamily="34" charset="0"/>
              <a:buChar char="•"/>
            </a:pPr>
            <a:r>
              <a:rPr lang="en-US" sz="1800"/>
              <a:t>Supports multiple file types (</a:t>
            </a:r>
            <a:r>
              <a:rPr lang="en-US" sz="1800" err="1"/>
              <a:t>png</a:t>
            </a:r>
            <a:r>
              <a:rPr lang="en-US" sz="1800"/>
              <a:t>, jpg, tiff, ppt, doc, pdf, xml, xlsx)</a:t>
            </a:r>
          </a:p>
          <a:p>
            <a:pPr marL="914400" lvl="1" indent="-457200" algn="l">
              <a:lnSpc>
                <a:spcPct val="114000"/>
              </a:lnSpc>
              <a:spcBef>
                <a:spcPts val="0"/>
              </a:spcBef>
              <a:spcAft>
                <a:spcPts val="600"/>
              </a:spcAft>
              <a:buFont typeface="Arial" panose="020B0604020202020204" pitchFamily="34" charset="0"/>
              <a:buChar char="•"/>
            </a:pPr>
            <a:r>
              <a:rPr lang="en-US" sz="1800">
                <a:cs typeface="Arial"/>
              </a:rPr>
              <a:t>Video can be used by embedding into a ppt and uploading to  the portal</a:t>
            </a:r>
            <a:endParaRPr lang="en-US" sz="1800"/>
          </a:p>
          <a:p>
            <a:pPr marL="914400" lvl="1" indent="-457200" algn="l">
              <a:lnSpc>
                <a:spcPct val="114000"/>
              </a:lnSpc>
              <a:spcBef>
                <a:spcPts val="0"/>
              </a:spcBef>
              <a:spcAft>
                <a:spcPts val="600"/>
              </a:spcAft>
              <a:buClr>
                <a:srgbClr val="B69643"/>
              </a:buClr>
              <a:buFont typeface="Arial" panose="020B0604020202020204" pitchFamily="34" charset="0"/>
              <a:buChar char="•"/>
            </a:pPr>
            <a:r>
              <a:rPr lang="en-US" sz="1800"/>
              <a:t>Number of attachments and file size limitations are provided  (e.g., 1 figure, 25MB max per file, etc.)</a:t>
            </a:r>
          </a:p>
          <a:p>
            <a:pPr marL="914400" lvl="1" indent="-457200" algn="l">
              <a:lnSpc>
                <a:spcPct val="114000"/>
              </a:lnSpc>
              <a:spcBef>
                <a:spcPts val="0"/>
              </a:spcBef>
              <a:spcAft>
                <a:spcPts val="600"/>
              </a:spcAft>
              <a:buClr>
                <a:srgbClr val="B69643"/>
              </a:buClr>
              <a:buFont typeface="Arial" panose="020B0604020202020204" pitchFamily="34" charset="0"/>
              <a:buChar char="•"/>
            </a:pPr>
            <a:r>
              <a:rPr lang="en-US" sz="1800" b="1" i="1" u="sng">
                <a:solidFill>
                  <a:srgbClr val="00B0F0"/>
                </a:solidFill>
                <a:cs typeface="Arial"/>
              </a:rPr>
              <a:t>Take advantage of attachments to provide supportive and supplemental information</a:t>
            </a:r>
            <a:endParaRPr lang="en-US" sz="1800">
              <a:solidFill>
                <a:srgbClr val="00B0F0"/>
              </a:solidFill>
              <a:cs typeface="Arial"/>
            </a:endParaRPr>
          </a:p>
          <a:p>
            <a:endParaRPr lang="en-US">
              <a:cs typeface="Arial"/>
            </a:endParaRPr>
          </a:p>
        </p:txBody>
      </p:sp>
      <p:pic>
        <p:nvPicPr>
          <p:cNvPr id="6" name="Picture 5">
            <a:extLst>
              <a:ext uri="{FF2B5EF4-FFF2-40B4-BE49-F238E27FC236}">
                <a16:creationId xmlns:a16="http://schemas.microsoft.com/office/drawing/2014/main" id="{10371F22-5AAF-2D2D-8C81-5F2C00857339}"/>
              </a:ext>
            </a:extLst>
          </p:cNvPr>
          <p:cNvPicPr>
            <a:picLocks noChangeAspect="1"/>
          </p:cNvPicPr>
          <p:nvPr/>
        </p:nvPicPr>
        <p:blipFill>
          <a:blip r:embed="rId7"/>
          <a:stretch>
            <a:fillRect/>
          </a:stretch>
        </p:blipFill>
        <p:spPr>
          <a:xfrm>
            <a:off x="9895841" y="1514478"/>
            <a:ext cx="885949" cy="2676899"/>
          </a:xfrm>
          <a:prstGeom prst="rect">
            <a:avLst/>
          </a:prstGeom>
        </p:spPr>
      </p:pic>
      <p:pic>
        <p:nvPicPr>
          <p:cNvPr id="7" name="Picture 6">
            <a:extLst>
              <a:ext uri="{FF2B5EF4-FFF2-40B4-BE49-F238E27FC236}">
                <a16:creationId xmlns:a16="http://schemas.microsoft.com/office/drawing/2014/main" id="{ACE1D408-F4C6-4C28-842E-A7DCA9F64CEA}"/>
              </a:ext>
            </a:extLst>
          </p:cNvPr>
          <p:cNvPicPr>
            <a:picLocks noChangeAspect="1"/>
          </p:cNvPicPr>
          <p:nvPr/>
        </p:nvPicPr>
        <p:blipFill>
          <a:blip r:embed="rId8"/>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209423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2319C5-56AD-479C-A3A9-486F709452BB}"/>
              </a:ext>
            </a:extLst>
          </p:cNvPr>
          <p:cNvPicPr>
            <a:picLocks noChangeAspect="1"/>
          </p:cNvPicPr>
          <p:nvPr/>
        </p:nvPicPr>
        <p:blipFill>
          <a:blip r:embed="rId4"/>
          <a:stretch>
            <a:fillRect/>
          </a:stretch>
        </p:blipFill>
        <p:spPr>
          <a:xfrm>
            <a:off x="8446195" y="5708591"/>
            <a:ext cx="3745805" cy="1149409"/>
          </a:xfrm>
          <a:prstGeom prst="rect">
            <a:avLst/>
          </a:prstGeom>
        </p:spPr>
      </p:pic>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763" name="think-cell Slide" r:id="rId5" imgW="421" imgH="423" progId="TCLayout.ActiveDocument.1">
                  <p:embed/>
                </p:oleObj>
              </mc:Choice>
              <mc:Fallback>
                <p:oleObj name="think-cell Slide" r:id="rId5" imgW="421" imgH="423" progId="TCLayout.ActiveDocument.1">
                  <p:embed/>
                  <p:pic>
                    <p:nvPicPr>
                      <p:cNvPr id="4"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93314"/>
            <a:ext cx="7266214" cy="1402108"/>
          </a:xfrm>
        </p:spPr>
        <p:txBody>
          <a:bodyPr/>
          <a:lstStyle/>
          <a:p>
            <a:pPr algn="ctr"/>
            <a:r>
              <a:rPr lang="en-US" sz="3200"/>
              <a:t>Grubstake Application</a:t>
            </a:r>
          </a:p>
        </p:txBody>
      </p:sp>
      <p:sp>
        <p:nvSpPr>
          <p:cNvPr id="3" name="Subtitle 2"/>
          <p:cNvSpPr>
            <a:spLocks noGrp="1"/>
          </p:cNvSpPr>
          <p:nvPr>
            <p:ph type="subTitle" idx="1"/>
          </p:nvPr>
        </p:nvSpPr>
        <p:spPr>
          <a:xfrm>
            <a:off x="336430" y="1526878"/>
            <a:ext cx="7906886" cy="4370427"/>
          </a:xfrm>
          <a:ln w="12700">
            <a:noFill/>
          </a:ln>
        </p:spPr>
        <p:txBody>
          <a:bodyPr>
            <a:spAutoFit/>
          </a:bodyPr>
          <a:lstStyle/>
          <a:p>
            <a:pPr marL="457200" indent="-457200">
              <a:buFont typeface="Arial" panose="020B0604020202020204" pitchFamily="34" charset="0"/>
              <a:buChar char="•"/>
            </a:pPr>
            <a:r>
              <a:rPr lang="en-US" b="1"/>
              <a:t>Part 1: Product Introduction</a:t>
            </a:r>
          </a:p>
          <a:p>
            <a:pPr marL="914400" lvl="1" indent="-457200" algn="l">
              <a:buFont typeface="Arial" panose="020B0604020202020204" pitchFamily="34" charset="0"/>
              <a:buChar char="•"/>
            </a:pPr>
            <a:r>
              <a:rPr lang="en-US"/>
              <a:t>High-level project background, product category, investigators involved, funding request, etc. </a:t>
            </a:r>
          </a:p>
          <a:p>
            <a:pPr lvl="1" algn="l"/>
            <a:endParaRPr lang="en-US"/>
          </a:p>
          <a:p>
            <a:pPr marL="457200" indent="-457200">
              <a:buFont typeface="Arial" panose="020B0604020202020204" pitchFamily="34" charset="0"/>
              <a:buChar char="•"/>
            </a:pPr>
            <a:r>
              <a:rPr lang="en-US" b="1"/>
              <a:t>Part 2: Project Information</a:t>
            </a:r>
          </a:p>
          <a:p>
            <a:pPr marL="914400" lvl="1" indent="-457200" algn="l">
              <a:buFont typeface="Arial" panose="020B0604020202020204" pitchFamily="34" charset="0"/>
              <a:buChar char="•"/>
            </a:pPr>
            <a:r>
              <a:rPr lang="en-US"/>
              <a:t>Introduction</a:t>
            </a:r>
          </a:p>
          <a:p>
            <a:pPr marL="914400" lvl="1" indent="-457200" algn="l">
              <a:buFont typeface="Arial" panose="020B0604020202020204" pitchFamily="34" charset="0"/>
              <a:buChar char="•"/>
            </a:pPr>
            <a:r>
              <a:rPr lang="en-US"/>
              <a:t>Product / Scientific Merit</a:t>
            </a:r>
          </a:p>
          <a:p>
            <a:pPr marL="914400" lvl="1" indent="-457200" algn="l">
              <a:buFont typeface="Arial" panose="020B0604020202020204" pitchFamily="34" charset="0"/>
              <a:buChar char="•"/>
            </a:pPr>
            <a:r>
              <a:rPr lang="en-US"/>
              <a:t>Intellectual Property</a:t>
            </a:r>
          </a:p>
          <a:p>
            <a:pPr marL="914400" lvl="1" indent="-457200" algn="l">
              <a:buFont typeface="Arial" panose="020B0604020202020204" pitchFamily="34" charset="0"/>
              <a:buChar char="•"/>
            </a:pPr>
            <a:r>
              <a:rPr lang="en-US"/>
              <a:t>Mission Alignment</a:t>
            </a:r>
          </a:p>
          <a:p>
            <a:pPr marL="914400" lvl="1" indent="-457200" algn="l">
              <a:buFont typeface="Arial" panose="020B0604020202020204" pitchFamily="34" charset="0"/>
              <a:buChar char="•"/>
            </a:pPr>
            <a:r>
              <a:rPr lang="en-US"/>
              <a:t>Patient Impact</a:t>
            </a:r>
          </a:p>
          <a:p>
            <a:pPr marL="914400" lvl="1" indent="-457200" algn="l">
              <a:buFont typeface="Arial" panose="020B0604020202020204" pitchFamily="34" charset="0"/>
              <a:buChar char="•"/>
            </a:pPr>
            <a:r>
              <a:rPr lang="en-US"/>
              <a:t>Manufacturing and Regulatory Feasibility</a:t>
            </a:r>
          </a:p>
          <a:p>
            <a:pPr marL="914400" lvl="1" indent="-457200" algn="l">
              <a:buFont typeface="Arial" panose="020B0604020202020204" pitchFamily="34" charset="0"/>
              <a:buChar char="•"/>
            </a:pPr>
            <a:r>
              <a:rPr lang="en-US"/>
              <a:t>Budget and Competitive Landscape</a:t>
            </a:r>
          </a:p>
          <a:p>
            <a:pPr lvl="1" algn="l"/>
            <a:endParaRPr lang="en-US"/>
          </a:p>
        </p:txBody>
      </p:sp>
      <p:grpSp>
        <p:nvGrpSpPr>
          <p:cNvPr id="12" name="Group 11">
            <a:extLst>
              <a:ext uri="{FF2B5EF4-FFF2-40B4-BE49-F238E27FC236}">
                <a16:creationId xmlns:a16="http://schemas.microsoft.com/office/drawing/2014/main" id="{3861E8AD-A7E6-D29B-9AE7-E214BD898EA8}"/>
              </a:ext>
            </a:extLst>
          </p:cNvPr>
          <p:cNvGrpSpPr/>
          <p:nvPr/>
        </p:nvGrpSpPr>
        <p:grpSpPr>
          <a:xfrm>
            <a:off x="8976994" y="2410885"/>
            <a:ext cx="2801074" cy="3325476"/>
            <a:chOff x="8850772" y="3261277"/>
            <a:chExt cx="2801074" cy="3325476"/>
          </a:xfrm>
        </p:grpSpPr>
        <p:pic>
          <p:nvPicPr>
            <p:cNvPr id="2052" name="Picture 4" descr="Vector Application Form Stock Illustration - Download Image Now -  Application Form, Giving, Financial Loan - iStock">
              <a:extLst>
                <a:ext uri="{FF2B5EF4-FFF2-40B4-BE49-F238E27FC236}">
                  <a16:creationId xmlns:a16="http://schemas.microsoft.com/office/drawing/2014/main" id="{20D84B47-33B9-33A0-080F-A7DAFCBFF14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5794" t="6582" r="10281" b="5654"/>
            <a:stretch/>
          </p:blipFill>
          <p:spPr bwMode="auto">
            <a:xfrm rot="693622">
              <a:off x="8850772" y="3261277"/>
              <a:ext cx="2801074" cy="3325476"/>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Dollar with solid fill">
              <a:extLst>
                <a:ext uri="{FF2B5EF4-FFF2-40B4-BE49-F238E27FC236}">
                  <a16:creationId xmlns:a16="http://schemas.microsoft.com/office/drawing/2014/main" id="{D841647D-5965-0481-0497-C2CB5E707FB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889357" y="5525078"/>
              <a:ext cx="372226" cy="372226"/>
            </a:xfrm>
            <a:prstGeom prst="rect">
              <a:avLst/>
            </a:prstGeom>
          </p:spPr>
        </p:pic>
        <p:pic>
          <p:nvPicPr>
            <p:cNvPr id="7" name="Graphic 6" descr="Dollar with solid fill">
              <a:extLst>
                <a:ext uri="{FF2B5EF4-FFF2-40B4-BE49-F238E27FC236}">
                  <a16:creationId xmlns:a16="http://schemas.microsoft.com/office/drawing/2014/main" id="{B8724480-D6CC-CC56-D19B-923DFDD4331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056178" y="5525078"/>
              <a:ext cx="372226" cy="372226"/>
            </a:xfrm>
            <a:prstGeom prst="rect">
              <a:avLst/>
            </a:prstGeom>
          </p:spPr>
        </p:pic>
        <p:pic>
          <p:nvPicPr>
            <p:cNvPr id="8" name="Graphic 7" descr="Dollar with solid fill">
              <a:extLst>
                <a:ext uri="{FF2B5EF4-FFF2-40B4-BE49-F238E27FC236}">
                  <a16:creationId xmlns:a16="http://schemas.microsoft.com/office/drawing/2014/main" id="{C45C6950-FF66-5BCF-BEE7-DF474D73C11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232744" y="5525078"/>
              <a:ext cx="372226" cy="372226"/>
            </a:xfrm>
            <a:prstGeom prst="rect">
              <a:avLst/>
            </a:prstGeom>
          </p:spPr>
        </p:pic>
        <p:pic>
          <p:nvPicPr>
            <p:cNvPr id="9" name="Graphic 8" descr="Dollar with solid fill">
              <a:extLst>
                <a:ext uri="{FF2B5EF4-FFF2-40B4-BE49-F238E27FC236}">
                  <a16:creationId xmlns:a16="http://schemas.microsoft.com/office/drawing/2014/main" id="{504B1AE1-E9EF-807B-6AF9-AFDF176BA1C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418857" y="5525078"/>
              <a:ext cx="372226" cy="372226"/>
            </a:xfrm>
            <a:prstGeom prst="rect">
              <a:avLst/>
            </a:prstGeom>
          </p:spPr>
        </p:pic>
        <p:pic>
          <p:nvPicPr>
            <p:cNvPr id="10" name="Graphic 9" descr="Dollar with solid fill">
              <a:extLst>
                <a:ext uri="{FF2B5EF4-FFF2-40B4-BE49-F238E27FC236}">
                  <a16:creationId xmlns:a16="http://schemas.microsoft.com/office/drawing/2014/main" id="{C4948896-B6AF-31EB-F982-EF0B378D9AB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579890" y="5525078"/>
              <a:ext cx="372226" cy="372226"/>
            </a:xfrm>
            <a:prstGeom prst="rect">
              <a:avLst/>
            </a:prstGeom>
          </p:spPr>
        </p:pic>
      </p:grpSp>
      <p:pic>
        <p:nvPicPr>
          <p:cNvPr id="5" name="Picture 4">
            <a:extLst>
              <a:ext uri="{FF2B5EF4-FFF2-40B4-BE49-F238E27FC236}">
                <a16:creationId xmlns:a16="http://schemas.microsoft.com/office/drawing/2014/main" id="{9BFB8283-BD20-70FA-6949-04F33A81189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59631" y="547412"/>
            <a:ext cx="3423239" cy="1227752"/>
          </a:xfrm>
          <a:prstGeom prst="rect">
            <a:avLst/>
          </a:prstGeom>
        </p:spPr>
      </p:pic>
    </p:spTree>
    <p:extLst>
      <p:ext uri="{BB962C8B-B14F-4D97-AF65-F5344CB8AC3E}">
        <p14:creationId xmlns:p14="http://schemas.microsoft.com/office/powerpoint/2010/main" val="177793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89CA9F-1A37-452E-9531-35AE7BAEC704}"/>
              </a:ext>
            </a:extLst>
          </p:cNvPr>
          <p:cNvPicPr>
            <a:picLocks noChangeAspect="1"/>
          </p:cNvPicPr>
          <p:nvPr/>
        </p:nvPicPr>
        <p:blipFill>
          <a:blip r:embed="rId4"/>
          <a:stretch>
            <a:fillRect/>
          </a:stretch>
        </p:blipFill>
        <p:spPr>
          <a:xfrm>
            <a:off x="8446195" y="5708591"/>
            <a:ext cx="3745805" cy="1149409"/>
          </a:xfrm>
          <a:prstGeom prst="rect">
            <a:avLst/>
          </a:prstGeom>
        </p:spPr>
      </p:pic>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2787" name="think-cell Slide" r:id="rId5" imgW="421" imgH="423" progId="TCLayout.ActiveDocument.1">
                  <p:embed/>
                </p:oleObj>
              </mc:Choice>
              <mc:Fallback>
                <p:oleObj name="think-cell Slide" r:id="rId5" imgW="421" imgH="423" progId="TCLayout.ActiveDocument.1">
                  <p:embed/>
                  <p:pic>
                    <p:nvPicPr>
                      <p:cNvPr id="4"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93314"/>
            <a:ext cx="7266214" cy="1402108"/>
          </a:xfrm>
        </p:spPr>
        <p:txBody>
          <a:bodyPr/>
          <a:lstStyle/>
          <a:p>
            <a:pPr algn="ctr"/>
            <a:r>
              <a:rPr lang="en-US" sz="3200"/>
              <a:t>Part 1: Introduction</a:t>
            </a:r>
          </a:p>
        </p:txBody>
      </p:sp>
      <p:sp>
        <p:nvSpPr>
          <p:cNvPr id="3" name="Subtitle 2"/>
          <p:cNvSpPr>
            <a:spLocks noGrp="1"/>
          </p:cNvSpPr>
          <p:nvPr>
            <p:ph type="subTitle" idx="1"/>
          </p:nvPr>
        </p:nvSpPr>
        <p:spPr>
          <a:xfrm>
            <a:off x="401744" y="1599234"/>
            <a:ext cx="7906886" cy="3769750"/>
          </a:xfrm>
          <a:ln w="12700">
            <a:noFill/>
          </a:ln>
        </p:spPr>
        <p:txBody>
          <a:bodyPr>
            <a:spAutoFit/>
          </a:bodyPr>
          <a:lstStyle/>
          <a:p>
            <a:endParaRPr lang="en-US"/>
          </a:p>
          <a:p>
            <a:r>
              <a:rPr lang="en-US" b="1"/>
              <a:t>General project overview and information including:</a:t>
            </a:r>
          </a:p>
          <a:p>
            <a:pPr marL="342900" indent="-342900">
              <a:buFont typeface="Arial" panose="020B0604020202020204" pitchFamily="34" charset="0"/>
              <a:buChar char="•"/>
            </a:pPr>
            <a:r>
              <a:rPr lang="en-US"/>
              <a:t>Section is self-explanatory</a:t>
            </a:r>
          </a:p>
          <a:p>
            <a:pPr marL="800100" lvl="1" indent="-342900" algn="l">
              <a:buFont typeface="Arial" panose="020B0604020202020204" pitchFamily="34" charset="0"/>
              <a:buChar char="•"/>
            </a:pPr>
            <a:r>
              <a:rPr lang="en-US"/>
              <a:t>Principal Investigators</a:t>
            </a:r>
          </a:p>
          <a:p>
            <a:pPr marL="800100" lvl="1" indent="-342900" algn="l">
              <a:buFont typeface="Arial" panose="020B0604020202020204" pitchFamily="34" charset="0"/>
              <a:buChar char="•"/>
            </a:pPr>
            <a:r>
              <a:rPr lang="en-US"/>
              <a:t>Overview of Project and Current Status</a:t>
            </a:r>
          </a:p>
          <a:p>
            <a:pPr marL="800100" lvl="1" indent="-342900" algn="l">
              <a:buFont typeface="Arial" panose="020B0604020202020204" pitchFamily="34" charset="0"/>
              <a:buChar char="•"/>
            </a:pPr>
            <a:r>
              <a:rPr lang="en-US"/>
              <a:t>Funding Request and Budget Summary</a:t>
            </a:r>
          </a:p>
          <a:p>
            <a:pPr marL="1257300" lvl="2" indent="-342900" algn="l">
              <a:buFont typeface="Arial" panose="020B0604020202020204" pitchFamily="34" charset="0"/>
              <a:buChar char="•"/>
            </a:pPr>
            <a:r>
              <a:rPr lang="en-US"/>
              <a:t>How much is the request?</a:t>
            </a:r>
          </a:p>
          <a:p>
            <a:pPr marL="1257300" lvl="2" indent="-342900" algn="l">
              <a:buFont typeface="Arial" panose="020B0604020202020204" pitchFamily="34" charset="0"/>
              <a:buChar char="•"/>
            </a:pPr>
            <a:r>
              <a:rPr lang="en-US"/>
              <a:t>For how long? </a:t>
            </a:r>
            <a:r>
              <a:rPr lang="en-US" b="1" i="1" u="sng"/>
              <a:t>Reminder: maximum duration of 2-years</a:t>
            </a:r>
          </a:p>
          <a:p>
            <a:pPr marL="1257300" lvl="2" indent="-342900" algn="l">
              <a:buFont typeface="Arial" panose="020B0604020202020204" pitchFamily="34" charset="0"/>
              <a:buChar char="•"/>
            </a:pPr>
            <a:r>
              <a:rPr lang="en-US"/>
              <a:t>For what activities to advance the project?</a:t>
            </a:r>
          </a:p>
          <a:p>
            <a:pPr marL="1257300" lvl="2" indent="-342900" algn="l">
              <a:buFont typeface="Arial" panose="020B0604020202020204" pitchFamily="34" charset="0"/>
              <a:buChar char="•"/>
            </a:pPr>
            <a:r>
              <a:rPr lang="en-US"/>
              <a:t>To get to what proof of concept or value-add inflection point(s)?</a:t>
            </a:r>
          </a:p>
          <a:p>
            <a:r>
              <a:rPr lang="en-US"/>
              <a:t>	</a:t>
            </a:r>
          </a:p>
        </p:txBody>
      </p:sp>
      <p:pic>
        <p:nvPicPr>
          <p:cNvPr id="1030" name="Picture 6" descr="Nicholas Restifo, MD on LinkedIn: The headline 'Time to abandon CART  monotherapy' (for solid epithelial… | 26 comments">
            <a:extLst>
              <a:ext uri="{FF2B5EF4-FFF2-40B4-BE49-F238E27FC236}">
                <a16:creationId xmlns:a16="http://schemas.microsoft.com/office/drawing/2014/main" id="{7B416F09-AC64-2666-5014-5BDF39D5241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738886" y="535216"/>
            <a:ext cx="2893784" cy="289378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re Biosimilars the Next Big Growth Opportunity for the Pharmaceutical  Industry? - Harding Loevner">
            <a:extLst>
              <a:ext uri="{FF2B5EF4-FFF2-40B4-BE49-F238E27FC236}">
                <a16:creationId xmlns:a16="http://schemas.microsoft.com/office/drawing/2014/main" id="{58175977-517F-5CBF-1666-4ACE0BB8EE1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82040" y="3552737"/>
            <a:ext cx="2407475" cy="2770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62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3811"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93314"/>
            <a:ext cx="7266214" cy="1402108"/>
          </a:xfrm>
        </p:spPr>
        <p:txBody>
          <a:bodyPr/>
          <a:lstStyle/>
          <a:p>
            <a:pPr algn="ctr"/>
            <a:r>
              <a:rPr lang="en-US" sz="3200"/>
              <a:t>Part 2: Project Information</a:t>
            </a:r>
          </a:p>
        </p:txBody>
      </p:sp>
      <p:sp>
        <p:nvSpPr>
          <p:cNvPr id="3" name="Subtitle 2"/>
          <p:cNvSpPr>
            <a:spLocks noGrp="1"/>
          </p:cNvSpPr>
          <p:nvPr>
            <p:ph type="subTitle" idx="1"/>
          </p:nvPr>
        </p:nvSpPr>
        <p:spPr>
          <a:xfrm>
            <a:off x="336430" y="1526878"/>
            <a:ext cx="7906886" cy="4261167"/>
          </a:xfrm>
          <a:ln w="12700">
            <a:noFill/>
          </a:ln>
        </p:spPr>
        <p:txBody>
          <a:bodyPr>
            <a:spAutoFit/>
          </a:bodyPr>
          <a:lstStyle/>
          <a:p>
            <a:r>
              <a:rPr lang="en-US" b="1"/>
              <a:t>Introduction:</a:t>
            </a:r>
            <a:endParaRPr lang="en-US"/>
          </a:p>
          <a:p>
            <a:pPr marL="800100" lvl="1" indent="-342900" algn="l">
              <a:buFont typeface="Arial" panose="020B0604020202020204" pitchFamily="34" charset="0"/>
              <a:buChar char="•"/>
            </a:pPr>
            <a:r>
              <a:rPr lang="en-US" b="1"/>
              <a:t>600 word maximum</a:t>
            </a:r>
          </a:p>
          <a:p>
            <a:pPr marL="800100" lvl="1" indent="-342900" algn="l">
              <a:buFont typeface="Arial" panose="020B0604020202020204" pitchFamily="34" charset="0"/>
              <a:buChar char="•"/>
            </a:pPr>
            <a:r>
              <a:rPr lang="en-US"/>
              <a:t>Be clear, concise, and compelling!!</a:t>
            </a:r>
          </a:p>
          <a:p>
            <a:pPr marL="800100" lvl="1" indent="-342900" algn="l">
              <a:buFont typeface="Arial" panose="020B0604020202020204" pitchFamily="34" charset="0"/>
              <a:buChar char="•"/>
            </a:pPr>
            <a:r>
              <a:rPr lang="en-US"/>
              <a:t>There is specific information required in this section</a:t>
            </a:r>
          </a:p>
          <a:p>
            <a:pPr marL="1257300" lvl="2" indent="-342900" algn="l">
              <a:buFont typeface="Arial" panose="020B0604020202020204" pitchFamily="34" charset="0"/>
              <a:buChar char="•"/>
            </a:pPr>
            <a:r>
              <a:rPr lang="en-US"/>
              <a:t>Summary of the technology, work conducted to date, and what still needs to be accomplished to demonstrate proof-of-concept</a:t>
            </a:r>
          </a:p>
          <a:p>
            <a:pPr marL="1257300" lvl="2" indent="-342900" algn="l">
              <a:buFont typeface="Arial" panose="020B0604020202020204" pitchFamily="34" charset="0"/>
              <a:buChar char="•"/>
            </a:pPr>
            <a:r>
              <a:rPr lang="en-US"/>
              <a:t>What is its purpose?</a:t>
            </a:r>
          </a:p>
          <a:p>
            <a:pPr marL="1257300" lvl="2" indent="-342900" algn="l">
              <a:buFont typeface="Arial" panose="020B0604020202020204" pitchFamily="34" charset="0"/>
              <a:buChar char="•"/>
            </a:pPr>
            <a:r>
              <a:rPr lang="en-US" b="1"/>
              <a:t>What unmet medical need is being addressed?</a:t>
            </a:r>
          </a:p>
          <a:p>
            <a:pPr marL="1257300" lvl="2" indent="-342900" algn="l">
              <a:buFont typeface="Arial" panose="020B0604020202020204" pitchFamily="34" charset="0"/>
              <a:buChar char="•"/>
            </a:pPr>
            <a:r>
              <a:rPr lang="en-US"/>
              <a:t>How does this technology either supplement, enhance, or replace the current standard of care? </a:t>
            </a:r>
          </a:p>
          <a:p>
            <a:pPr marL="1257300" lvl="2" indent="-342900" algn="l">
              <a:buFont typeface="Arial" panose="020B0604020202020204" pitchFamily="34" charset="0"/>
              <a:buChar char="•"/>
            </a:pPr>
            <a:endParaRPr lang="en-US"/>
          </a:p>
          <a:p>
            <a:pPr marL="800100" lvl="1" indent="-342900" algn="l">
              <a:buFont typeface="Arial" panose="020B0604020202020204" pitchFamily="34" charset="0"/>
              <a:buChar char="•"/>
            </a:pPr>
            <a:r>
              <a:rPr lang="en-US" b="1"/>
              <a:t>Balance</a:t>
            </a:r>
            <a:r>
              <a:rPr lang="en-US"/>
              <a:t> the information between a </a:t>
            </a:r>
            <a:r>
              <a:rPr lang="en-US" b="1"/>
              <a:t>high-level summary </a:t>
            </a:r>
            <a:r>
              <a:rPr lang="en-US"/>
              <a:t>and </a:t>
            </a:r>
            <a:r>
              <a:rPr lang="en-US" b="1"/>
              <a:t>sufficient details </a:t>
            </a:r>
            <a:r>
              <a:rPr lang="en-US"/>
              <a:t>to convince a reasonably versed reviewer of the product differentiation. </a:t>
            </a:r>
          </a:p>
        </p:txBody>
      </p:sp>
      <p:sp>
        <p:nvSpPr>
          <p:cNvPr id="5" name="TextBox 4">
            <a:extLst>
              <a:ext uri="{FF2B5EF4-FFF2-40B4-BE49-F238E27FC236}">
                <a16:creationId xmlns:a16="http://schemas.microsoft.com/office/drawing/2014/main" id="{0362A975-EC42-06CD-CBE6-7B824C84827B}"/>
              </a:ext>
            </a:extLst>
          </p:cNvPr>
          <p:cNvSpPr txBox="1"/>
          <p:nvPr/>
        </p:nvSpPr>
        <p:spPr>
          <a:xfrm>
            <a:off x="493776" y="5980176"/>
            <a:ext cx="7584127" cy="461665"/>
          </a:xfrm>
          <a:prstGeom prst="rect">
            <a:avLst/>
          </a:prstGeom>
          <a:noFill/>
        </p:spPr>
        <p:txBody>
          <a:bodyPr wrap="none" rtlCol="0">
            <a:spAutoFit/>
          </a:bodyPr>
          <a:lstStyle/>
          <a:p>
            <a:r>
              <a:rPr lang="en-US" sz="2400" b="1" i="1">
                <a:solidFill>
                  <a:schemeClr val="accent2">
                    <a:lumMod val="40000"/>
                    <a:lumOff val="60000"/>
                  </a:schemeClr>
                </a:solidFill>
              </a:rPr>
              <a:t>Get the reader excited and wanting to know more!!</a:t>
            </a:r>
          </a:p>
        </p:txBody>
      </p:sp>
      <p:pic>
        <p:nvPicPr>
          <p:cNvPr id="9" name="Picture 8">
            <a:extLst>
              <a:ext uri="{FF2B5EF4-FFF2-40B4-BE49-F238E27FC236}">
                <a16:creationId xmlns:a16="http://schemas.microsoft.com/office/drawing/2014/main" id="{E2B98163-07D8-A231-AF5A-FD83F7A4C3BA}"/>
              </a:ext>
            </a:extLst>
          </p:cNvPr>
          <p:cNvPicPr>
            <a:picLocks noChangeAspect="1"/>
          </p:cNvPicPr>
          <p:nvPr/>
        </p:nvPicPr>
        <p:blipFill>
          <a:blip r:embed="rId6"/>
          <a:stretch>
            <a:fillRect/>
          </a:stretch>
        </p:blipFill>
        <p:spPr>
          <a:xfrm>
            <a:off x="8903847" y="3959352"/>
            <a:ext cx="2864023" cy="1627525"/>
          </a:xfrm>
          <a:prstGeom prst="rect">
            <a:avLst/>
          </a:prstGeom>
        </p:spPr>
      </p:pic>
      <p:pic>
        <p:nvPicPr>
          <p:cNvPr id="11" name="Picture 10">
            <a:extLst>
              <a:ext uri="{FF2B5EF4-FFF2-40B4-BE49-F238E27FC236}">
                <a16:creationId xmlns:a16="http://schemas.microsoft.com/office/drawing/2014/main" id="{921AF58C-7DB7-ACB1-CDC8-E9F5D7B027BC}"/>
              </a:ext>
            </a:extLst>
          </p:cNvPr>
          <p:cNvPicPr>
            <a:picLocks noChangeAspect="1"/>
          </p:cNvPicPr>
          <p:nvPr/>
        </p:nvPicPr>
        <p:blipFill>
          <a:blip r:embed="rId7"/>
          <a:stretch>
            <a:fillRect/>
          </a:stretch>
        </p:blipFill>
        <p:spPr>
          <a:xfrm>
            <a:off x="9594349" y="994368"/>
            <a:ext cx="1483020" cy="2273963"/>
          </a:xfrm>
          <a:prstGeom prst="rect">
            <a:avLst/>
          </a:prstGeom>
        </p:spPr>
      </p:pic>
      <p:pic>
        <p:nvPicPr>
          <p:cNvPr id="8" name="Picture 7">
            <a:extLst>
              <a:ext uri="{FF2B5EF4-FFF2-40B4-BE49-F238E27FC236}">
                <a16:creationId xmlns:a16="http://schemas.microsoft.com/office/drawing/2014/main" id="{55979EC8-E811-416A-A17C-70912C944771}"/>
              </a:ext>
            </a:extLst>
          </p:cNvPr>
          <p:cNvPicPr>
            <a:picLocks noChangeAspect="1"/>
          </p:cNvPicPr>
          <p:nvPr/>
        </p:nvPicPr>
        <p:blipFill>
          <a:blip r:embed="rId8"/>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340971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835"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73858"/>
            <a:ext cx="7266214" cy="1402108"/>
          </a:xfrm>
        </p:spPr>
        <p:txBody>
          <a:bodyPr/>
          <a:lstStyle/>
          <a:p>
            <a:pPr algn="ctr"/>
            <a:r>
              <a:rPr lang="en-US" sz="3200"/>
              <a:t>Part 2: Project Information</a:t>
            </a:r>
          </a:p>
        </p:txBody>
      </p:sp>
      <p:sp>
        <p:nvSpPr>
          <p:cNvPr id="3" name="Subtitle 2"/>
          <p:cNvSpPr>
            <a:spLocks noGrp="1"/>
          </p:cNvSpPr>
          <p:nvPr>
            <p:ph type="subTitle" idx="1"/>
          </p:nvPr>
        </p:nvSpPr>
        <p:spPr>
          <a:xfrm>
            <a:off x="238994" y="1235246"/>
            <a:ext cx="7906886" cy="5201424"/>
          </a:xfrm>
          <a:ln w="12700">
            <a:noFill/>
          </a:ln>
        </p:spPr>
        <p:txBody>
          <a:bodyPr>
            <a:spAutoFit/>
          </a:bodyPr>
          <a:lstStyle/>
          <a:p>
            <a:r>
              <a:rPr lang="en-US" b="1" dirty="0"/>
              <a:t>Product / Scientific Merit (25%):</a:t>
            </a:r>
            <a:endParaRPr lang="en-US" dirty="0"/>
          </a:p>
          <a:p>
            <a:pPr marL="800100" lvl="1" indent="-342900" algn="l">
              <a:buFont typeface="Arial" panose="020B0604020202020204" pitchFamily="34" charset="0"/>
              <a:buChar char="•"/>
            </a:pPr>
            <a:r>
              <a:rPr lang="en-US" b="1" dirty="0"/>
              <a:t>1000 word maximum</a:t>
            </a:r>
          </a:p>
          <a:p>
            <a:pPr marL="800100" lvl="1" indent="-342900" algn="l">
              <a:buFont typeface="Arial" panose="020B0604020202020204" pitchFamily="34" charset="0"/>
              <a:buChar char="•"/>
            </a:pPr>
            <a:r>
              <a:rPr lang="en-US" dirty="0"/>
              <a:t>Be clear, concise and compelling!!</a:t>
            </a:r>
          </a:p>
          <a:p>
            <a:pPr marL="800100" lvl="1" indent="-342900" algn="l">
              <a:buFont typeface="Arial" panose="020B0604020202020204" pitchFamily="34" charset="0"/>
              <a:buChar char="•"/>
            </a:pPr>
            <a:r>
              <a:rPr lang="en-US" dirty="0"/>
              <a:t>Specific requirements for this section include:</a:t>
            </a:r>
          </a:p>
          <a:p>
            <a:pPr marL="1257300" lvl="2" indent="-342900" algn="l">
              <a:buFont typeface="Arial" panose="020B0604020202020204" pitchFamily="34" charset="0"/>
              <a:buChar char="•"/>
            </a:pPr>
            <a:r>
              <a:rPr lang="en-US" dirty="0"/>
              <a:t>Product description</a:t>
            </a:r>
          </a:p>
          <a:p>
            <a:pPr marL="1257300" lvl="2" indent="-342900" algn="l">
              <a:buFont typeface="Arial" panose="020B0604020202020204" pitchFamily="34" charset="0"/>
              <a:buChar char="•"/>
            </a:pPr>
            <a:r>
              <a:rPr lang="en-US" dirty="0"/>
              <a:t>Development history</a:t>
            </a:r>
          </a:p>
          <a:p>
            <a:pPr marL="1257300" lvl="2" indent="-342900" algn="l">
              <a:buFont typeface="Arial" panose="020B0604020202020204" pitchFamily="34" charset="0"/>
              <a:buChar char="•"/>
            </a:pPr>
            <a:r>
              <a:rPr lang="en-US" dirty="0"/>
              <a:t>Future steps and milestones</a:t>
            </a:r>
          </a:p>
          <a:p>
            <a:pPr marL="1714500" lvl="3" indent="-342900" algn="l">
              <a:buFont typeface="Arial" panose="020B0604020202020204" pitchFamily="34" charset="0"/>
              <a:buChar char="•"/>
            </a:pPr>
            <a:r>
              <a:rPr lang="en-US" dirty="0"/>
              <a:t>These encompass near (1-2 year) and longer-term milestones</a:t>
            </a:r>
          </a:p>
          <a:p>
            <a:pPr marL="1714500" lvl="3" indent="-342900" algn="l">
              <a:buFont typeface="Arial" panose="020B0604020202020204" pitchFamily="34" charset="0"/>
              <a:buChar char="•"/>
            </a:pPr>
            <a:r>
              <a:rPr lang="en-US" dirty="0"/>
              <a:t>Include what development inflection points the Grubstake award will help accomplish</a:t>
            </a:r>
          </a:p>
          <a:p>
            <a:pPr marL="1257300" lvl="2" indent="-342900" algn="l">
              <a:buFont typeface="Arial" panose="020B0604020202020204" pitchFamily="34" charset="0"/>
              <a:buChar char="•"/>
            </a:pPr>
            <a:r>
              <a:rPr lang="en-US" dirty="0"/>
              <a:t>Risks</a:t>
            </a:r>
          </a:p>
          <a:p>
            <a:pPr marL="1714500" lvl="3" indent="-342900" algn="l">
              <a:buFont typeface="Arial" panose="020B0604020202020204" pitchFamily="34" charset="0"/>
              <a:buChar char="•"/>
            </a:pPr>
            <a:r>
              <a:rPr lang="en-US" dirty="0"/>
              <a:t>Include not only challenges this project faces, but also potential mitigation approaches</a:t>
            </a:r>
          </a:p>
          <a:p>
            <a:pPr marL="1714500" lvl="3" indent="-342900" algn="l">
              <a:buFont typeface="Arial" panose="020B0604020202020204" pitchFamily="34" charset="0"/>
              <a:buChar char="•"/>
            </a:pPr>
            <a:r>
              <a:rPr lang="en-US" dirty="0"/>
              <a:t>Challenges may include competing technologies, shifting patient standard of care practices, regulatory landscape, intellectual property, etc.</a:t>
            </a:r>
            <a:endParaRPr lang="en-US" b="1" dirty="0"/>
          </a:p>
          <a:p>
            <a:pPr marL="800100" lvl="1" indent="-342900" algn="l">
              <a:buFont typeface="Arial" panose="020B0604020202020204" pitchFamily="34" charset="0"/>
              <a:buChar char="•"/>
            </a:pPr>
            <a:r>
              <a:rPr lang="en-US" dirty="0"/>
              <a:t>Applicants are </a:t>
            </a:r>
            <a:r>
              <a:rPr lang="en-US" b="1" i="1" u="sng" dirty="0"/>
              <a:t>strongly encouraged</a:t>
            </a:r>
            <a:r>
              <a:rPr lang="en-US" dirty="0"/>
              <a:t> to include graphs, figures and tables that support your scientific claims</a:t>
            </a:r>
          </a:p>
        </p:txBody>
      </p:sp>
      <p:pic>
        <p:nvPicPr>
          <p:cNvPr id="6" name="Picture 5">
            <a:extLst>
              <a:ext uri="{FF2B5EF4-FFF2-40B4-BE49-F238E27FC236}">
                <a16:creationId xmlns:a16="http://schemas.microsoft.com/office/drawing/2014/main" id="{F1BE0FB3-6EFA-738C-E082-67C8C858169A}"/>
              </a:ext>
            </a:extLst>
          </p:cNvPr>
          <p:cNvPicPr>
            <a:picLocks noChangeAspect="1"/>
          </p:cNvPicPr>
          <p:nvPr/>
        </p:nvPicPr>
        <p:blipFill>
          <a:blip r:embed="rId6"/>
          <a:stretch>
            <a:fillRect/>
          </a:stretch>
        </p:blipFill>
        <p:spPr>
          <a:xfrm>
            <a:off x="8849760" y="3648455"/>
            <a:ext cx="2914851" cy="2028965"/>
          </a:xfrm>
          <a:prstGeom prst="rect">
            <a:avLst/>
          </a:prstGeom>
        </p:spPr>
      </p:pic>
      <p:pic>
        <p:nvPicPr>
          <p:cNvPr id="8" name="Picture 7">
            <a:extLst>
              <a:ext uri="{FF2B5EF4-FFF2-40B4-BE49-F238E27FC236}">
                <a16:creationId xmlns:a16="http://schemas.microsoft.com/office/drawing/2014/main" id="{7B84BED8-9280-C3FC-BE94-B82CCF772517}"/>
              </a:ext>
            </a:extLst>
          </p:cNvPr>
          <p:cNvPicPr>
            <a:picLocks noChangeAspect="1"/>
          </p:cNvPicPr>
          <p:nvPr/>
        </p:nvPicPr>
        <p:blipFill>
          <a:blip r:embed="rId7"/>
          <a:stretch>
            <a:fillRect/>
          </a:stretch>
        </p:blipFill>
        <p:spPr>
          <a:xfrm flipH="1">
            <a:off x="8676750" y="1069848"/>
            <a:ext cx="3260869" cy="1783956"/>
          </a:xfrm>
          <a:prstGeom prst="rect">
            <a:avLst/>
          </a:prstGeom>
        </p:spPr>
      </p:pic>
      <p:pic>
        <p:nvPicPr>
          <p:cNvPr id="7" name="Picture 6">
            <a:extLst>
              <a:ext uri="{FF2B5EF4-FFF2-40B4-BE49-F238E27FC236}">
                <a16:creationId xmlns:a16="http://schemas.microsoft.com/office/drawing/2014/main" id="{AB36D5BE-3A1E-4CB3-88D8-C2BFAAC2BFE6}"/>
              </a:ext>
            </a:extLst>
          </p:cNvPr>
          <p:cNvPicPr>
            <a:picLocks noChangeAspect="1"/>
          </p:cNvPicPr>
          <p:nvPr/>
        </p:nvPicPr>
        <p:blipFill>
          <a:blip r:embed="rId8"/>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392271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860"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93314"/>
            <a:ext cx="7266214" cy="1402108"/>
          </a:xfrm>
        </p:spPr>
        <p:txBody>
          <a:bodyPr/>
          <a:lstStyle/>
          <a:p>
            <a:pPr algn="ctr"/>
            <a:r>
              <a:rPr lang="en-US" sz="3200"/>
              <a:t>Part 2: Project Information</a:t>
            </a:r>
          </a:p>
        </p:txBody>
      </p:sp>
      <p:sp>
        <p:nvSpPr>
          <p:cNvPr id="3" name="Subtitle 2"/>
          <p:cNvSpPr>
            <a:spLocks noGrp="1"/>
          </p:cNvSpPr>
          <p:nvPr>
            <p:ph type="subTitle" idx="1"/>
          </p:nvPr>
        </p:nvSpPr>
        <p:spPr>
          <a:xfrm>
            <a:off x="336430" y="1526878"/>
            <a:ext cx="7906886" cy="4629985"/>
          </a:xfrm>
          <a:ln w="12700">
            <a:noFill/>
          </a:ln>
        </p:spPr>
        <p:txBody>
          <a:bodyPr vert="horz" lIns="0" tIns="0" rIns="0" bIns="0" rtlCol="0" anchor="t">
            <a:spAutoFit/>
          </a:bodyPr>
          <a:lstStyle/>
          <a:p>
            <a:r>
              <a:rPr lang="en-US" b="1" dirty="0"/>
              <a:t>Intellectual Property:</a:t>
            </a:r>
          </a:p>
          <a:p>
            <a:endParaRPr lang="en-US" dirty="0"/>
          </a:p>
          <a:p>
            <a:pPr marL="342900" indent="-342900">
              <a:lnSpc>
                <a:spcPct val="114000"/>
              </a:lnSpc>
              <a:spcBef>
                <a:spcPts val="0"/>
              </a:spcBef>
              <a:spcAft>
                <a:spcPts val="600"/>
              </a:spcAft>
              <a:buFont typeface="Arial" panose="020B0604020202020204" pitchFamily="34" charset="0"/>
              <a:buChar char="•"/>
            </a:pPr>
            <a:r>
              <a:rPr lang="en-US" dirty="0"/>
              <a:t>Indicate if CU Innovations applied for intellectual property	 protection covering this technology and provide reference numbers</a:t>
            </a:r>
            <a:endParaRPr lang="en-US" dirty="0">
              <a:cs typeface="Arial"/>
            </a:endParaRPr>
          </a:p>
          <a:p>
            <a:pPr marL="342900" indent="-342900">
              <a:lnSpc>
                <a:spcPct val="114000"/>
              </a:lnSpc>
              <a:spcBef>
                <a:spcPts val="0"/>
              </a:spcBef>
              <a:spcAft>
                <a:spcPts val="600"/>
              </a:spcAft>
              <a:buFont typeface="Arial" panose="020B0604020202020204" pitchFamily="34" charset="0"/>
              <a:buChar char="•"/>
            </a:pPr>
            <a:r>
              <a:rPr lang="en-US" dirty="0"/>
              <a:t>If there is no related patent, provide information on the intellectual property strategy</a:t>
            </a:r>
          </a:p>
          <a:p>
            <a:pPr marL="342900" indent="-342900">
              <a:lnSpc>
                <a:spcPct val="114000"/>
              </a:lnSpc>
              <a:spcBef>
                <a:spcPts val="0"/>
              </a:spcBef>
              <a:spcAft>
                <a:spcPts val="600"/>
              </a:spcAft>
              <a:buFont typeface="Arial" panose="020B0604020202020204" pitchFamily="34" charset="0"/>
              <a:buChar char="•"/>
            </a:pPr>
            <a:r>
              <a:rPr lang="en-US" dirty="0">
                <a:cs typeface="Arial"/>
              </a:rPr>
              <a:t>Minor change in few questions from last year:</a:t>
            </a:r>
          </a:p>
          <a:p>
            <a:pPr marL="800100" lvl="1" indent="-342900" algn="l">
              <a:lnSpc>
                <a:spcPct val="114000"/>
              </a:lnSpc>
              <a:spcBef>
                <a:spcPts val="0"/>
              </a:spcBef>
              <a:spcAft>
                <a:spcPts val="600"/>
              </a:spcAft>
              <a:buFont typeface="Arial" panose="020B0604020202020204" pitchFamily="34" charset="0"/>
              <a:buChar char="•"/>
            </a:pPr>
            <a:r>
              <a:rPr lang="en-US" dirty="0">
                <a:cs typeface="Arial"/>
              </a:rPr>
              <a:t>Asking applicants to indicate if their product and/or process is optioned or licensed and if so to whom?</a:t>
            </a:r>
          </a:p>
          <a:p>
            <a:pPr marL="342900" indent="-342900">
              <a:lnSpc>
                <a:spcPct val="114000"/>
              </a:lnSpc>
              <a:spcBef>
                <a:spcPts val="0"/>
              </a:spcBef>
              <a:spcAft>
                <a:spcPts val="600"/>
              </a:spcAft>
              <a:buFont typeface="Arial" panose="020B0604020202020204" pitchFamily="34" charset="0"/>
              <a:buChar char="•"/>
            </a:pPr>
            <a:r>
              <a:rPr lang="en-US" b="1" i="1" u="sng" dirty="0">
                <a:solidFill>
                  <a:srgbClr val="FF0000"/>
                </a:solidFill>
              </a:rPr>
              <a:t>It is required that all applicants submit an invention disclosure to CU Innovations prior to receiving Gates Grubstake funding</a:t>
            </a:r>
            <a:endParaRPr lang="en-US" dirty="0"/>
          </a:p>
          <a:p>
            <a:endParaRPr lang="en-US" b="1" dirty="0"/>
          </a:p>
        </p:txBody>
      </p:sp>
      <p:sp>
        <p:nvSpPr>
          <p:cNvPr id="5" name="TextBox 4">
            <a:extLst>
              <a:ext uri="{FF2B5EF4-FFF2-40B4-BE49-F238E27FC236}">
                <a16:creationId xmlns:a16="http://schemas.microsoft.com/office/drawing/2014/main" id="{A75991C2-C031-B79E-8488-5943165BAF13}"/>
              </a:ext>
            </a:extLst>
          </p:cNvPr>
          <p:cNvSpPr txBox="1"/>
          <p:nvPr/>
        </p:nvSpPr>
        <p:spPr>
          <a:xfrm>
            <a:off x="875160" y="6013192"/>
            <a:ext cx="6829425" cy="728405"/>
          </a:xfrm>
          <a:prstGeom prst="rect">
            <a:avLst/>
          </a:prstGeom>
          <a:noFill/>
        </p:spPr>
        <p:txBody>
          <a:bodyPr wrap="square">
            <a:spAutoFit/>
          </a:bodyPr>
          <a:lstStyle/>
          <a:p>
            <a:pPr algn="ctr">
              <a:lnSpc>
                <a:spcPts val="2560"/>
              </a:lnSpc>
              <a:spcBef>
                <a:spcPts val="600"/>
              </a:spcBef>
            </a:pPr>
            <a:r>
              <a:rPr lang="en-US" sz="1800" b="1" i="1">
                <a:solidFill>
                  <a:srgbClr val="00B0F0"/>
                </a:solidFill>
                <a:effectLst/>
                <a:ea typeface="Aptos" panose="020B0004020202020204" pitchFamily="34" charset="0"/>
              </a:rPr>
              <a:t>Please </a:t>
            </a:r>
            <a:r>
              <a:rPr lang="en-US" b="1" i="1">
                <a:solidFill>
                  <a:srgbClr val="00B0F0"/>
                </a:solidFill>
                <a:ea typeface="Aptos" panose="020B0004020202020204" pitchFamily="34" charset="0"/>
              </a:rPr>
              <a:t>contact CU Innovations for</a:t>
            </a:r>
            <a:r>
              <a:rPr lang="en-US" sz="1800" b="1" i="1">
                <a:solidFill>
                  <a:srgbClr val="00B0F0"/>
                </a:solidFill>
                <a:effectLst/>
                <a:ea typeface="Aptos" panose="020B0004020202020204" pitchFamily="34" charset="0"/>
              </a:rPr>
              <a:t> further assistance or guidance with </a:t>
            </a:r>
            <a:r>
              <a:rPr lang="en-US" b="1" i="1">
                <a:solidFill>
                  <a:srgbClr val="00B0F0"/>
                </a:solidFill>
                <a:ea typeface="Aptos" panose="020B0004020202020204" pitchFamily="34" charset="0"/>
              </a:rPr>
              <a:t>Intellectual Property</a:t>
            </a:r>
            <a:endParaRPr lang="en-US" sz="1800" b="1" i="1">
              <a:solidFill>
                <a:srgbClr val="00B0F0"/>
              </a:solidFill>
            </a:endParaRPr>
          </a:p>
        </p:txBody>
      </p:sp>
      <p:pic>
        <p:nvPicPr>
          <p:cNvPr id="7" name="Picture 6">
            <a:extLst>
              <a:ext uri="{FF2B5EF4-FFF2-40B4-BE49-F238E27FC236}">
                <a16:creationId xmlns:a16="http://schemas.microsoft.com/office/drawing/2014/main" id="{7E1DE2C6-DD0C-E3D3-59F8-EF5AA4421474}"/>
              </a:ext>
            </a:extLst>
          </p:cNvPr>
          <p:cNvPicPr>
            <a:picLocks noChangeAspect="1"/>
          </p:cNvPicPr>
          <p:nvPr/>
        </p:nvPicPr>
        <p:blipFill>
          <a:blip r:embed="rId6"/>
          <a:stretch>
            <a:fillRect/>
          </a:stretch>
        </p:blipFill>
        <p:spPr>
          <a:xfrm>
            <a:off x="8588326" y="3715816"/>
            <a:ext cx="3458012" cy="1849879"/>
          </a:xfrm>
          <a:prstGeom prst="rect">
            <a:avLst/>
          </a:prstGeom>
        </p:spPr>
      </p:pic>
      <p:pic>
        <p:nvPicPr>
          <p:cNvPr id="9" name="Picture 8">
            <a:extLst>
              <a:ext uri="{FF2B5EF4-FFF2-40B4-BE49-F238E27FC236}">
                <a16:creationId xmlns:a16="http://schemas.microsoft.com/office/drawing/2014/main" id="{D254E079-F5A7-3715-98F3-B17CEEAD258D}"/>
              </a:ext>
            </a:extLst>
          </p:cNvPr>
          <p:cNvPicPr>
            <a:picLocks noChangeAspect="1"/>
          </p:cNvPicPr>
          <p:nvPr/>
        </p:nvPicPr>
        <p:blipFill>
          <a:blip r:embed="rId7"/>
          <a:stretch>
            <a:fillRect/>
          </a:stretch>
        </p:blipFill>
        <p:spPr>
          <a:xfrm>
            <a:off x="8735680" y="707044"/>
            <a:ext cx="3119890" cy="1976756"/>
          </a:xfrm>
          <a:prstGeom prst="rect">
            <a:avLst/>
          </a:prstGeom>
        </p:spPr>
      </p:pic>
      <p:pic>
        <p:nvPicPr>
          <p:cNvPr id="11" name="Picture 10">
            <a:extLst>
              <a:ext uri="{FF2B5EF4-FFF2-40B4-BE49-F238E27FC236}">
                <a16:creationId xmlns:a16="http://schemas.microsoft.com/office/drawing/2014/main" id="{3986B160-D79F-65AD-326C-1F0F95767B01}"/>
              </a:ext>
            </a:extLst>
          </p:cNvPr>
          <p:cNvPicPr>
            <a:picLocks noChangeAspect="1"/>
          </p:cNvPicPr>
          <p:nvPr/>
        </p:nvPicPr>
        <p:blipFill>
          <a:blip r:embed="rId8"/>
          <a:stretch>
            <a:fillRect/>
          </a:stretch>
        </p:blipFill>
        <p:spPr>
          <a:xfrm>
            <a:off x="260346" y="116403"/>
            <a:ext cx="1172595" cy="1181281"/>
          </a:xfrm>
          <a:prstGeom prst="rect">
            <a:avLst/>
          </a:prstGeom>
        </p:spPr>
      </p:pic>
      <p:pic>
        <p:nvPicPr>
          <p:cNvPr id="10" name="Picture 9">
            <a:extLst>
              <a:ext uri="{FF2B5EF4-FFF2-40B4-BE49-F238E27FC236}">
                <a16:creationId xmlns:a16="http://schemas.microsoft.com/office/drawing/2014/main" id="{91B3A227-72E9-4E9D-BEC5-9BC9EECCA754}"/>
              </a:ext>
            </a:extLst>
          </p:cNvPr>
          <p:cNvPicPr>
            <a:picLocks noChangeAspect="1"/>
          </p:cNvPicPr>
          <p:nvPr/>
        </p:nvPicPr>
        <p:blipFill>
          <a:blip r:embed="rId9"/>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2186327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883"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12291"/>
            <a:ext cx="7266214" cy="678959"/>
          </a:xfrm>
        </p:spPr>
        <p:txBody>
          <a:bodyPr/>
          <a:lstStyle/>
          <a:p>
            <a:pPr algn="ctr"/>
            <a:r>
              <a:rPr lang="en-US" sz="3200"/>
              <a:t>Part 2: Project Information</a:t>
            </a:r>
          </a:p>
        </p:txBody>
      </p:sp>
      <p:sp>
        <p:nvSpPr>
          <p:cNvPr id="3" name="Subtitle 2"/>
          <p:cNvSpPr>
            <a:spLocks noGrp="1"/>
          </p:cNvSpPr>
          <p:nvPr>
            <p:ph type="subTitle" idx="1"/>
          </p:nvPr>
        </p:nvSpPr>
        <p:spPr>
          <a:xfrm>
            <a:off x="238995" y="1450614"/>
            <a:ext cx="7906886" cy="3200876"/>
          </a:xfrm>
          <a:ln w="12700">
            <a:noFill/>
          </a:ln>
        </p:spPr>
        <p:txBody>
          <a:bodyPr>
            <a:spAutoFit/>
          </a:bodyPr>
          <a:lstStyle/>
          <a:p>
            <a:pPr>
              <a:lnSpc>
                <a:spcPts val="2500"/>
              </a:lnSpc>
            </a:pPr>
            <a:r>
              <a:rPr lang="en-US" b="1"/>
              <a:t>Mission Alignment: (20%)</a:t>
            </a:r>
          </a:p>
          <a:p>
            <a:pPr marL="800100" lvl="1" indent="-342900" algn="l">
              <a:lnSpc>
                <a:spcPts val="3000"/>
              </a:lnSpc>
              <a:buFont typeface="Arial" panose="020B0604020202020204" pitchFamily="34" charset="0"/>
              <a:buChar char="•"/>
            </a:pPr>
            <a:r>
              <a:rPr lang="en-US" b="1"/>
              <a:t>100-150 word </a:t>
            </a:r>
            <a:r>
              <a:rPr lang="en-US"/>
              <a:t>maximum per subsection</a:t>
            </a:r>
          </a:p>
          <a:p>
            <a:pPr marL="800100" lvl="1" indent="-342900" algn="l">
              <a:lnSpc>
                <a:spcPts val="3000"/>
              </a:lnSpc>
              <a:spcBef>
                <a:spcPts val="0"/>
              </a:spcBef>
              <a:buFont typeface="Arial" panose="020B0604020202020204" pitchFamily="34" charset="0"/>
              <a:buChar char="•"/>
            </a:pPr>
            <a:r>
              <a:rPr lang="en-US"/>
              <a:t>Specific requirements for this section include:</a:t>
            </a:r>
            <a:r>
              <a:rPr lang="en-US" sz="1100" i="1" kern="100">
                <a:solidFill>
                  <a:srgbClr val="00B0F0"/>
                </a:solidFill>
                <a:effectLst/>
                <a:latin typeface="Arial" panose="020B0604020202020204" pitchFamily="34" charset="0"/>
                <a:ea typeface="Aptos" panose="020B0004020202020204" pitchFamily="34" charset="0"/>
                <a:cs typeface="Arial" panose="020B0604020202020204" pitchFamily="34" charset="0"/>
              </a:rPr>
              <a:t> </a:t>
            </a:r>
          </a:p>
          <a:p>
            <a:pPr marL="1257300" lvl="2" indent="-342900" algn="l">
              <a:lnSpc>
                <a:spcPct val="100000"/>
              </a:lnSpc>
              <a:spcBef>
                <a:spcPts val="600"/>
              </a:spcBef>
              <a:spcAft>
                <a:spcPts val="600"/>
              </a:spcAft>
              <a:buFont typeface="Arial" panose="020B0604020202020204" pitchFamily="34" charset="0"/>
              <a:buChar char="•"/>
            </a:pPr>
            <a:r>
              <a:rPr lang="en-US" kern="100">
                <a:effectLst/>
                <a:ea typeface="Aptos" panose="020B0004020202020204" pitchFamily="34" charset="0"/>
                <a:cs typeface="Arial" panose="020B0604020202020204" pitchFamily="34" charset="0"/>
              </a:rPr>
              <a:t>Provide rationale and justification that your innovation </a:t>
            </a:r>
            <a:r>
              <a:rPr lang="en-US" kern="100">
                <a:ea typeface="Aptos" panose="020B0004020202020204" pitchFamily="34" charset="0"/>
                <a:cs typeface="Arial" panose="020B0604020202020204" pitchFamily="34" charset="0"/>
              </a:rPr>
              <a:t>aligns with and contributes to</a:t>
            </a:r>
            <a:r>
              <a:rPr lang="en-US" kern="100">
                <a:effectLst/>
                <a:ea typeface="Aptos" panose="020B0004020202020204" pitchFamily="34" charset="0"/>
                <a:cs typeface="Arial" panose="020B0604020202020204" pitchFamily="34" charset="0"/>
              </a:rPr>
              <a:t> the </a:t>
            </a:r>
            <a:r>
              <a:rPr lang="en-US" b="1" kern="100">
                <a:effectLst/>
                <a:ea typeface="Aptos" panose="020B0004020202020204" pitchFamily="34" charset="0"/>
                <a:cs typeface="Arial" panose="020B0604020202020204" pitchFamily="34" charset="0"/>
              </a:rPr>
              <a:t>Gates Institute Mission and Values</a:t>
            </a:r>
          </a:p>
          <a:p>
            <a:pPr marL="1257300" lvl="2" indent="-342900" algn="l">
              <a:lnSpc>
                <a:spcPct val="100000"/>
              </a:lnSpc>
              <a:spcBef>
                <a:spcPts val="600"/>
              </a:spcBef>
              <a:spcAft>
                <a:spcPts val="600"/>
              </a:spcAft>
              <a:buFont typeface="Arial" panose="020B0604020202020204" pitchFamily="34" charset="0"/>
              <a:buChar char="•"/>
            </a:pPr>
            <a:r>
              <a:rPr lang="en-US" kern="100">
                <a:cs typeface="Arial" panose="020B0604020202020204" pitchFamily="34" charset="0"/>
              </a:rPr>
              <a:t>Include if and how your project aligns with the Gates Biomanufacturing Facility capabilities, wherever possible</a:t>
            </a:r>
          </a:p>
          <a:p>
            <a:pPr marL="1257300" lvl="2" indent="-342900" algn="l">
              <a:lnSpc>
                <a:spcPct val="100000"/>
              </a:lnSpc>
              <a:spcBef>
                <a:spcPts val="600"/>
              </a:spcBef>
              <a:spcAft>
                <a:spcPts val="600"/>
              </a:spcAft>
              <a:buFont typeface="Arial" panose="020B0604020202020204" pitchFamily="34" charset="0"/>
              <a:buChar char="•"/>
            </a:pPr>
            <a:r>
              <a:rPr lang="en-US"/>
              <a:t>Provide any campus, academic or industry collaborations and how each impacts your project</a:t>
            </a:r>
          </a:p>
        </p:txBody>
      </p:sp>
      <p:pic>
        <p:nvPicPr>
          <p:cNvPr id="6" name="Picture 5">
            <a:extLst>
              <a:ext uri="{FF2B5EF4-FFF2-40B4-BE49-F238E27FC236}">
                <a16:creationId xmlns:a16="http://schemas.microsoft.com/office/drawing/2014/main" id="{FC7E05C3-E4F0-3DAF-5E6A-ABA6EEB5517C}"/>
              </a:ext>
            </a:extLst>
          </p:cNvPr>
          <p:cNvPicPr>
            <a:picLocks noChangeAspect="1"/>
          </p:cNvPicPr>
          <p:nvPr/>
        </p:nvPicPr>
        <p:blipFill>
          <a:blip r:embed="rId6"/>
          <a:stretch>
            <a:fillRect/>
          </a:stretch>
        </p:blipFill>
        <p:spPr>
          <a:xfrm>
            <a:off x="3820491" y="771655"/>
            <a:ext cx="4551017" cy="1045040"/>
          </a:xfrm>
          <a:prstGeom prst="rect">
            <a:avLst/>
          </a:prstGeom>
        </p:spPr>
      </p:pic>
      <p:pic>
        <p:nvPicPr>
          <p:cNvPr id="8" name="Picture 7">
            <a:extLst>
              <a:ext uri="{FF2B5EF4-FFF2-40B4-BE49-F238E27FC236}">
                <a16:creationId xmlns:a16="http://schemas.microsoft.com/office/drawing/2014/main" id="{64FCD8AF-2186-591C-12B7-2C889C225220}"/>
              </a:ext>
            </a:extLst>
          </p:cNvPr>
          <p:cNvPicPr>
            <a:picLocks noChangeAspect="1"/>
          </p:cNvPicPr>
          <p:nvPr/>
        </p:nvPicPr>
        <p:blipFill>
          <a:blip r:embed="rId7"/>
          <a:stretch>
            <a:fillRect/>
          </a:stretch>
        </p:blipFill>
        <p:spPr>
          <a:xfrm>
            <a:off x="238993" y="4651490"/>
            <a:ext cx="7906887" cy="1994219"/>
          </a:xfrm>
          <a:prstGeom prst="rect">
            <a:avLst/>
          </a:prstGeom>
        </p:spPr>
      </p:pic>
      <p:pic>
        <p:nvPicPr>
          <p:cNvPr id="4098" name="Picture 2" descr="Mission Vision Vector Art, Icons, and Graphics for Free Download">
            <a:extLst>
              <a:ext uri="{FF2B5EF4-FFF2-40B4-BE49-F238E27FC236}">
                <a16:creationId xmlns:a16="http://schemas.microsoft.com/office/drawing/2014/main" id="{8EB5B55D-B146-B3B5-B2FF-D4AA06C4E65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26495" y="3867967"/>
            <a:ext cx="3134090" cy="156704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Gates Institute | LinkedIn">
            <a:extLst>
              <a:ext uri="{FF2B5EF4-FFF2-40B4-BE49-F238E27FC236}">
                <a16:creationId xmlns:a16="http://schemas.microsoft.com/office/drawing/2014/main" id="{6B8DDD12-97CA-92A5-5171-4838C95763E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13435" y="771655"/>
            <a:ext cx="2360210" cy="236021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FF45FBA-C0CD-4D2C-ADCC-5916A7ED81EF}"/>
              </a:ext>
            </a:extLst>
          </p:cNvPr>
          <p:cNvPicPr>
            <a:picLocks noChangeAspect="1"/>
          </p:cNvPicPr>
          <p:nvPr/>
        </p:nvPicPr>
        <p:blipFill>
          <a:blip r:embed="rId10"/>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343322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57E43FF-71FD-4414-B028-44FB38B70C37}"/>
              </a:ext>
            </a:extLst>
          </p:cNvPr>
          <p:cNvPicPr>
            <a:picLocks noChangeAspect="1"/>
          </p:cNvPicPr>
          <p:nvPr/>
        </p:nvPicPr>
        <p:blipFill>
          <a:blip r:embed="rId4"/>
          <a:stretch>
            <a:fillRect/>
          </a:stretch>
        </p:blipFill>
        <p:spPr>
          <a:xfrm>
            <a:off x="8446195" y="5708591"/>
            <a:ext cx="3745805" cy="1149409"/>
          </a:xfrm>
          <a:prstGeom prst="rect">
            <a:avLst/>
          </a:prstGeom>
        </p:spPr>
      </p:pic>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907" name="think-cell Slide" r:id="rId5" imgW="421" imgH="423" progId="TCLayout.ActiveDocument.1">
                  <p:embed/>
                </p:oleObj>
              </mc:Choice>
              <mc:Fallback>
                <p:oleObj name="think-cell Slide" r:id="rId5" imgW="421" imgH="423" progId="TCLayout.ActiveDocument.1">
                  <p:embed/>
                  <p:pic>
                    <p:nvPicPr>
                      <p:cNvPr id="4"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106007"/>
            <a:ext cx="7266214" cy="701054"/>
          </a:xfrm>
        </p:spPr>
        <p:txBody>
          <a:bodyPr/>
          <a:lstStyle/>
          <a:p>
            <a:pPr algn="ctr"/>
            <a:r>
              <a:rPr lang="en-US" sz="3200"/>
              <a:t>Part 2: Project Information</a:t>
            </a:r>
          </a:p>
        </p:txBody>
      </p:sp>
      <p:sp>
        <p:nvSpPr>
          <p:cNvPr id="3" name="Subtitle 2"/>
          <p:cNvSpPr>
            <a:spLocks noGrp="1"/>
          </p:cNvSpPr>
          <p:nvPr>
            <p:ph type="subTitle" idx="1"/>
          </p:nvPr>
        </p:nvSpPr>
        <p:spPr>
          <a:xfrm>
            <a:off x="238994" y="1012298"/>
            <a:ext cx="8046362" cy="4035848"/>
          </a:xfrm>
          <a:ln w="12700">
            <a:noFill/>
          </a:ln>
        </p:spPr>
        <p:txBody>
          <a:bodyPr wrap="square">
            <a:spAutoFit/>
          </a:bodyPr>
          <a:lstStyle/>
          <a:p>
            <a:r>
              <a:rPr lang="en-US" b="1"/>
              <a:t>Patient Impact / Clinical Feasibility (25%):</a:t>
            </a:r>
            <a:endParaRPr lang="en-US"/>
          </a:p>
          <a:p>
            <a:pPr marL="800100" lvl="1" indent="-342900" algn="l">
              <a:lnSpc>
                <a:spcPts val="2000"/>
              </a:lnSpc>
              <a:buFont typeface="Arial" panose="020B0604020202020204" pitchFamily="34" charset="0"/>
              <a:buChar char="•"/>
            </a:pPr>
            <a:endParaRPr lang="en-US"/>
          </a:p>
          <a:p>
            <a:pPr marL="800100" lvl="1" indent="-342900" algn="l">
              <a:lnSpc>
                <a:spcPct val="114000"/>
              </a:lnSpc>
              <a:spcBef>
                <a:spcPts val="0"/>
              </a:spcBef>
              <a:spcAft>
                <a:spcPts val="600"/>
              </a:spcAft>
              <a:buFont typeface="Arial" panose="020B0604020202020204" pitchFamily="34" charset="0"/>
              <a:buChar char="•"/>
            </a:pPr>
            <a:r>
              <a:rPr lang="en-US" b="1"/>
              <a:t>500 word maximum</a:t>
            </a:r>
          </a:p>
          <a:p>
            <a:pPr marL="800100" lvl="1" indent="-342900" algn="l">
              <a:lnSpc>
                <a:spcPct val="114000"/>
              </a:lnSpc>
              <a:spcBef>
                <a:spcPts val="0"/>
              </a:spcBef>
              <a:spcAft>
                <a:spcPts val="600"/>
              </a:spcAft>
              <a:buFont typeface="Arial" panose="020B0604020202020204" pitchFamily="34" charset="0"/>
              <a:buChar char="•"/>
            </a:pPr>
            <a:r>
              <a:rPr lang="en-US"/>
              <a:t>Specific requirements for this section include:</a:t>
            </a:r>
          </a:p>
          <a:p>
            <a:pPr lvl="2" algn="l" fontAlgn="base">
              <a:lnSpc>
                <a:spcPct val="114000"/>
              </a:lnSpc>
              <a:spcBef>
                <a:spcPts val="0"/>
              </a:spcBef>
              <a:spcAft>
                <a:spcPts val="600"/>
              </a:spcAft>
              <a:buFont typeface="Arial" panose="020B0604020202020204" pitchFamily="34" charset="0"/>
              <a:buChar char="•"/>
            </a:pPr>
            <a:r>
              <a:rPr lang="en-US" sz="1600" b="0" i="0">
                <a:solidFill>
                  <a:srgbClr val="000000"/>
                </a:solidFill>
                <a:effectLst/>
              </a:rPr>
              <a:t> </a:t>
            </a:r>
            <a:r>
              <a:rPr lang="en-US" b="0" i="0">
                <a:solidFill>
                  <a:srgbClr val="000000"/>
                </a:solidFill>
                <a:effectLst/>
              </a:rPr>
              <a:t>Potential patient impact; How will this technology benefit individual patients? </a:t>
            </a:r>
          </a:p>
          <a:p>
            <a:pPr lvl="2" algn="l" fontAlgn="base">
              <a:lnSpc>
                <a:spcPct val="114000"/>
              </a:lnSpc>
              <a:spcBef>
                <a:spcPts val="0"/>
              </a:spcBef>
              <a:spcAft>
                <a:spcPts val="600"/>
              </a:spcAft>
              <a:buFont typeface="Arial" panose="020B0604020202020204" pitchFamily="34" charset="0"/>
              <a:buChar char="•"/>
            </a:pPr>
            <a:r>
              <a:rPr lang="en-US" b="0" i="0">
                <a:solidFill>
                  <a:srgbClr val="000000"/>
                </a:solidFill>
                <a:effectLst/>
              </a:rPr>
              <a:t> Target patient population and high-level clinical trial design </a:t>
            </a:r>
          </a:p>
          <a:p>
            <a:pPr lvl="3" algn="l" fontAlgn="base">
              <a:lnSpc>
                <a:spcPct val="114000"/>
              </a:lnSpc>
              <a:spcBef>
                <a:spcPts val="0"/>
              </a:spcBef>
              <a:spcAft>
                <a:spcPts val="600"/>
              </a:spcAft>
              <a:buFont typeface="Arial" panose="020B0604020202020204" pitchFamily="34" charset="0"/>
              <a:buChar char="•"/>
            </a:pPr>
            <a:r>
              <a:rPr lang="en-US" sz="1800">
                <a:solidFill>
                  <a:srgbClr val="000000"/>
                </a:solidFill>
              </a:rPr>
              <a:t>Include a rough clinical synopsis for your product, if available. </a:t>
            </a:r>
            <a:endParaRPr lang="en-US" sz="1800" b="0" i="0">
              <a:solidFill>
                <a:srgbClr val="000000"/>
              </a:solidFill>
              <a:effectLst/>
            </a:endParaRPr>
          </a:p>
          <a:p>
            <a:pPr lvl="2" algn="l" fontAlgn="base">
              <a:lnSpc>
                <a:spcPct val="114000"/>
              </a:lnSpc>
              <a:spcBef>
                <a:spcPts val="0"/>
              </a:spcBef>
              <a:spcAft>
                <a:spcPts val="600"/>
              </a:spcAft>
              <a:buFont typeface="Arial" panose="020B0604020202020204" pitchFamily="34" charset="0"/>
              <a:buChar char="•"/>
            </a:pPr>
            <a:r>
              <a:rPr lang="en-US" b="0" i="0">
                <a:solidFill>
                  <a:srgbClr val="000000"/>
                </a:solidFill>
                <a:effectLst/>
              </a:rPr>
              <a:t> Projected time to first-in-human clinical trial initiation</a:t>
            </a:r>
            <a:endParaRPr lang="en-US">
              <a:solidFill>
                <a:srgbClr val="D13438"/>
              </a:solidFill>
            </a:endParaRPr>
          </a:p>
          <a:p>
            <a:pPr lvl="2" algn="l" fontAlgn="base">
              <a:lnSpc>
                <a:spcPct val="114000"/>
              </a:lnSpc>
              <a:spcBef>
                <a:spcPts val="0"/>
              </a:spcBef>
              <a:spcAft>
                <a:spcPts val="600"/>
              </a:spcAft>
              <a:buFont typeface="Arial" panose="020B0604020202020204" pitchFamily="34" charset="0"/>
              <a:buChar char="•"/>
            </a:pPr>
            <a:r>
              <a:rPr lang="en-US">
                <a:solidFill>
                  <a:srgbClr val="000000"/>
                </a:solidFill>
              </a:rPr>
              <a:t> Is there a p</a:t>
            </a:r>
            <a:r>
              <a:rPr lang="en-US" b="0" i="0">
                <a:solidFill>
                  <a:srgbClr val="000000"/>
                </a:solidFill>
                <a:effectLst/>
              </a:rPr>
              <a:t>otential for this technology to treat rare diseases?</a:t>
            </a:r>
            <a:endParaRPr lang="en-US">
              <a:solidFill>
                <a:srgbClr val="000000"/>
              </a:solidFill>
            </a:endParaRPr>
          </a:p>
          <a:p>
            <a:pPr lvl="2" algn="l" fontAlgn="base">
              <a:lnSpc>
                <a:spcPts val="2000"/>
              </a:lnSpc>
            </a:pPr>
            <a:endParaRPr lang="en-US" sz="1600">
              <a:solidFill>
                <a:srgbClr val="000000"/>
              </a:solidFill>
            </a:endParaRPr>
          </a:p>
        </p:txBody>
      </p:sp>
      <p:pic>
        <p:nvPicPr>
          <p:cNvPr id="6" name="Picture 5">
            <a:extLst>
              <a:ext uri="{FF2B5EF4-FFF2-40B4-BE49-F238E27FC236}">
                <a16:creationId xmlns:a16="http://schemas.microsoft.com/office/drawing/2014/main" id="{228E3C40-A0D8-2BD4-780F-B9176F8417AF}"/>
              </a:ext>
            </a:extLst>
          </p:cNvPr>
          <p:cNvPicPr>
            <a:picLocks noChangeAspect="1"/>
          </p:cNvPicPr>
          <p:nvPr/>
        </p:nvPicPr>
        <p:blipFill>
          <a:blip r:embed="rId7"/>
          <a:stretch>
            <a:fillRect/>
          </a:stretch>
        </p:blipFill>
        <p:spPr>
          <a:xfrm>
            <a:off x="8829955" y="456534"/>
            <a:ext cx="3038494" cy="2295751"/>
          </a:xfrm>
          <a:prstGeom prst="rect">
            <a:avLst/>
          </a:prstGeom>
        </p:spPr>
      </p:pic>
      <p:pic>
        <p:nvPicPr>
          <p:cNvPr id="8" name="Picture 7">
            <a:extLst>
              <a:ext uri="{FF2B5EF4-FFF2-40B4-BE49-F238E27FC236}">
                <a16:creationId xmlns:a16="http://schemas.microsoft.com/office/drawing/2014/main" id="{A6414460-124B-5668-870E-411B6E33481F}"/>
              </a:ext>
            </a:extLst>
          </p:cNvPr>
          <p:cNvPicPr>
            <a:picLocks noChangeAspect="1"/>
          </p:cNvPicPr>
          <p:nvPr/>
        </p:nvPicPr>
        <p:blipFill>
          <a:blip r:embed="rId8"/>
          <a:stretch>
            <a:fillRect/>
          </a:stretch>
        </p:blipFill>
        <p:spPr>
          <a:xfrm>
            <a:off x="9695511" y="2783711"/>
            <a:ext cx="2663117" cy="2385347"/>
          </a:xfrm>
          <a:prstGeom prst="rect">
            <a:avLst/>
          </a:prstGeom>
        </p:spPr>
      </p:pic>
      <p:pic>
        <p:nvPicPr>
          <p:cNvPr id="15364" name="Picture 4" descr="Clinical trials - Free healthcare and medical icons">
            <a:extLst>
              <a:ext uri="{FF2B5EF4-FFF2-40B4-BE49-F238E27FC236}">
                <a16:creationId xmlns:a16="http://schemas.microsoft.com/office/drawing/2014/main" id="{299323E8-FDA2-6CA5-0EA4-AD6D600ED09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829955" y="4792659"/>
            <a:ext cx="1662575" cy="166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4540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C7279C5-22DA-4948-AD03-B08270F02DCB}"/>
              </a:ext>
            </a:extLst>
          </p:cNvPr>
          <p:cNvPicPr>
            <a:picLocks noChangeAspect="1"/>
          </p:cNvPicPr>
          <p:nvPr/>
        </p:nvPicPr>
        <p:blipFill>
          <a:blip r:embed="rId4"/>
          <a:stretch>
            <a:fillRect/>
          </a:stretch>
        </p:blipFill>
        <p:spPr>
          <a:xfrm>
            <a:off x="8446195" y="5708591"/>
            <a:ext cx="3745805" cy="1149409"/>
          </a:xfrm>
          <a:prstGeom prst="rect">
            <a:avLst/>
          </a:prstGeom>
        </p:spPr>
      </p:pic>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931" name="think-cell Slide" r:id="rId5" imgW="421" imgH="423" progId="TCLayout.ActiveDocument.1">
                  <p:embed/>
                </p:oleObj>
              </mc:Choice>
              <mc:Fallback>
                <p:oleObj name="think-cell Slide" r:id="rId5" imgW="421" imgH="423" progId="TCLayout.ActiveDocument.1">
                  <p:embed/>
                  <p:pic>
                    <p:nvPicPr>
                      <p:cNvPr id="4"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16774"/>
            <a:ext cx="7266214" cy="555391"/>
          </a:xfrm>
        </p:spPr>
        <p:txBody>
          <a:bodyPr/>
          <a:lstStyle/>
          <a:p>
            <a:pPr algn="ctr"/>
            <a:r>
              <a:rPr lang="en-US" sz="3200"/>
              <a:t>Part 2: Project Information</a:t>
            </a:r>
          </a:p>
        </p:txBody>
      </p:sp>
      <p:sp>
        <p:nvSpPr>
          <p:cNvPr id="3" name="Subtitle 2"/>
          <p:cNvSpPr>
            <a:spLocks noGrp="1"/>
          </p:cNvSpPr>
          <p:nvPr>
            <p:ph type="subTitle" idx="1"/>
          </p:nvPr>
        </p:nvSpPr>
        <p:spPr>
          <a:xfrm>
            <a:off x="322122" y="1585735"/>
            <a:ext cx="7906886" cy="2834109"/>
          </a:xfrm>
          <a:ln w="12700">
            <a:noFill/>
          </a:ln>
        </p:spPr>
        <p:txBody>
          <a:bodyPr>
            <a:spAutoFit/>
          </a:bodyPr>
          <a:lstStyle/>
          <a:p>
            <a:pPr>
              <a:lnSpc>
                <a:spcPts val="2200"/>
              </a:lnSpc>
            </a:pPr>
            <a:r>
              <a:rPr lang="en-US" b="1"/>
              <a:t>Manufacturing and Regulatory Feasibility: (15%)</a:t>
            </a:r>
          </a:p>
          <a:p>
            <a:pPr>
              <a:lnSpc>
                <a:spcPts val="2200"/>
              </a:lnSpc>
            </a:pPr>
            <a:endParaRPr lang="en-US"/>
          </a:p>
          <a:p>
            <a:pPr marL="800100" lvl="1" indent="-342900" algn="l">
              <a:lnSpc>
                <a:spcPts val="2200"/>
              </a:lnSpc>
              <a:buFont typeface="Arial" panose="020B0604020202020204" pitchFamily="34" charset="0"/>
              <a:buChar char="•"/>
            </a:pPr>
            <a:r>
              <a:rPr lang="en-US" b="1"/>
              <a:t>500 word </a:t>
            </a:r>
            <a:r>
              <a:rPr lang="en-US"/>
              <a:t>maximum total for both sections </a:t>
            </a:r>
          </a:p>
          <a:p>
            <a:pPr marL="800100" lvl="1" indent="-342900" algn="l">
              <a:lnSpc>
                <a:spcPts val="2200"/>
              </a:lnSpc>
              <a:buFont typeface="Arial" panose="020B0604020202020204" pitchFamily="34" charset="0"/>
              <a:buChar char="•"/>
            </a:pPr>
            <a:r>
              <a:rPr lang="en-US"/>
              <a:t>Specific requirements for this section include:</a:t>
            </a:r>
          </a:p>
          <a:p>
            <a:pPr marL="1257300" lvl="2" indent="-342900" algn="l">
              <a:lnSpc>
                <a:spcPts val="2200"/>
              </a:lnSpc>
              <a:buFont typeface="Arial" panose="020B0604020202020204" pitchFamily="34" charset="0"/>
              <a:buChar char="•"/>
            </a:pPr>
            <a:r>
              <a:rPr lang="en-US" b="1"/>
              <a:t>Details on Manufacturing Feasibility</a:t>
            </a:r>
          </a:p>
          <a:p>
            <a:pPr marL="1257300" lvl="2" indent="-342900" algn="l">
              <a:lnSpc>
                <a:spcPts val="2200"/>
              </a:lnSpc>
              <a:buFont typeface="Arial" panose="020B0604020202020204" pitchFamily="34" charset="0"/>
              <a:buChar char="•"/>
            </a:pPr>
            <a:r>
              <a:rPr lang="en-US" b="1"/>
              <a:t>Details on Regulatory Feasibility</a:t>
            </a:r>
          </a:p>
          <a:p>
            <a:pPr lvl="2" algn="l">
              <a:lnSpc>
                <a:spcPts val="2200"/>
              </a:lnSpc>
            </a:pPr>
            <a:r>
              <a:rPr lang="en-US" b="1"/>
              <a:t> </a:t>
            </a:r>
          </a:p>
          <a:p>
            <a:pPr>
              <a:lnSpc>
                <a:spcPts val="2200"/>
              </a:lnSpc>
            </a:pPr>
            <a:endParaRPr lang="en-US"/>
          </a:p>
        </p:txBody>
      </p:sp>
      <p:pic>
        <p:nvPicPr>
          <p:cNvPr id="7170" name="Picture 2" descr="Pluri Launches Advanced Global Cell Therapy Contract Development and  Manufacturing Organization - BioSpace">
            <a:extLst>
              <a:ext uri="{FF2B5EF4-FFF2-40B4-BE49-F238E27FC236}">
                <a16:creationId xmlns:a16="http://schemas.microsoft.com/office/drawing/2014/main" id="{7490CA3C-8893-B4C8-97E5-5435F231FB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06054" y="772165"/>
            <a:ext cx="3272689" cy="2214007"/>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FDA Drug Approvals in 2023: Major Innovations in Gene Editing and  Alzheimer's Treatment - Visible Alpha">
            <a:extLst>
              <a:ext uri="{FF2B5EF4-FFF2-40B4-BE49-F238E27FC236}">
                <a16:creationId xmlns:a16="http://schemas.microsoft.com/office/drawing/2014/main" id="{AD1A6DAA-1597-2768-C905-8227084F21C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706054" y="3994571"/>
            <a:ext cx="3272689" cy="1712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797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8E4BC-9EB1-1D5A-AFF7-4D78AECC3B6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74FD040-28D2-43C2-8629-432C5FFD7B36}"/>
              </a:ext>
            </a:extLst>
          </p:cNvPr>
          <p:cNvPicPr>
            <a:picLocks noChangeAspect="1"/>
          </p:cNvPicPr>
          <p:nvPr/>
        </p:nvPicPr>
        <p:blipFill>
          <a:blip r:embed="rId4"/>
          <a:stretch>
            <a:fillRect/>
          </a:stretch>
        </p:blipFill>
        <p:spPr>
          <a:xfrm>
            <a:off x="8446195" y="5708591"/>
            <a:ext cx="3745805" cy="1149409"/>
          </a:xfrm>
          <a:prstGeom prst="rect">
            <a:avLst/>
          </a:prstGeom>
        </p:spPr>
      </p:pic>
      <p:graphicFrame>
        <p:nvGraphicFramePr>
          <p:cNvPr id="4" name="think-cell data - do not delete" hidden="1">
            <a:extLst>
              <a:ext uri="{FF2B5EF4-FFF2-40B4-BE49-F238E27FC236}">
                <a16:creationId xmlns:a16="http://schemas.microsoft.com/office/drawing/2014/main" id="{FE9F875C-9764-1FD0-1E0F-C5144ED1FCF4}"/>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955" name="think-cell Slide" r:id="rId5" imgW="421" imgH="423" progId="TCLayout.ActiveDocument.1">
                  <p:embed/>
                </p:oleObj>
              </mc:Choice>
              <mc:Fallback>
                <p:oleObj name="think-cell Slide" r:id="rId5" imgW="421" imgH="423" progId="TCLayout.ActiveDocument.1">
                  <p:embed/>
                  <p:pic>
                    <p:nvPicPr>
                      <p:cNvPr id="4" name="think-cell data - do not delete" hidden="1">
                        <a:extLst>
                          <a:ext uri="{FF2B5EF4-FFF2-40B4-BE49-F238E27FC236}">
                            <a16:creationId xmlns:a16="http://schemas.microsoft.com/office/drawing/2014/main" id="{FE9F875C-9764-1FD0-1E0F-C5144ED1FCF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F40FAB0-F88A-F128-A7EC-A35D50DCCE50}"/>
              </a:ext>
            </a:extLst>
          </p:cNvPr>
          <p:cNvSpPr>
            <a:spLocks noGrp="1"/>
          </p:cNvSpPr>
          <p:nvPr>
            <p:ph type="ctrTitle"/>
          </p:nvPr>
        </p:nvSpPr>
        <p:spPr>
          <a:xfrm>
            <a:off x="559330" y="216774"/>
            <a:ext cx="7266214" cy="555391"/>
          </a:xfrm>
        </p:spPr>
        <p:txBody>
          <a:bodyPr/>
          <a:lstStyle/>
          <a:p>
            <a:pPr algn="ctr"/>
            <a:r>
              <a:rPr lang="en-US" sz="3200"/>
              <a:t>Part 2: Project Information</a:t>
            </a:r>
          </a:p>
        </p:txBody>
      </p:sp>
      <p:sp>
        <p:nvSpPr>
          <p:cNvPr id="3" name="Subtitle 2">
            <a:extLst>
              <a:ext uri="{FF2B5EF4-FFF2-40B4-BE49-F238E27FC236}">
                <a16:creationId xmlns:a16="http://schemas.microsoft.com/office/drawing/2014/main" id="{D5D23AD1-7F1E-A4B6-9438-BDAF35EB979B}"/>
              </a:ext>
            </a:extLst>
          </p:cNvPr>
          <p:cNvSpPr>
            <a:spLocks noGrp="1"/>
          </p:cNvSpPr>
          <p:nvPr>
            <p:ph type="subTitle" idx="1"/>
          </p:nvPr>
        </p:nvSpPr>
        <p:spPr>
          <a:xfrm>
            <a:off x="238994" y="881893"/>
            <a:ext cx="7906886" cy="5838650"/>
          </a:xfrm>
          <a:ln w="12700">
            <a:noFill/>
          </a:ln>
        </p:spPr>
        <p:txBody>
          <a:bodyPr>
            <a:spAutoFit/>
          </a:bodyPr>
          <a:lstStyle/>
          <a:p>
            <a:r>
              <a:rPr lang="en-US" b="1"/>
              <a:t>Manufacturing Feasibility </a:t>
            </a:r>
            <a:r>
              <a:rPr lang="en-US" sz="2000" kern="100">
                <a:effectLst/>
                <a:ea typeface="Aptos" panose="020B0004020202020204" pitchFamily="34" charset="0"/>
                <a:cs typeface="Arial" panose="020B0604020202020204" pitchFamily="34" charset="0"/>
              </a:rPr>
              <a:t>consists of the following </a:t>
            </a:r>
            <a:r>
              <a:rPr lang="en-US" b="1"/>
              <a:t>:</a:t>
            </a:r>
          </a:p>
          <a:p>
            <a:pPr marL="742950" lvl="1" indent="-285750" algn="l">
              <a:lnSpc>
                <a:spcPct val="115000"/>
              </a:lnSpc>
              <a:spcBef>
                <a:spcPts val="0"/>
              </a:spcBef>
              <a:spcAft>
                <a:spcPts val="600"/>
              </a:spcAft>
              <a:buFont typeface="Arial" panose="020B0604020202020204" pitchFamily="34" charset="0"/>
              <a:buChar char="•"/>
            </a:pPr>
            <a:r>
              <a:rPr lang="en-US" sz="1600" kern="100">
                <a:ea typeface="Aptos" panose="020B0004020202020204" pitchFamily="34" charset="0"/>
                <a:cs typeface="Arial" panose="020B0604020202020204" pitchFamily="34" charset="0"/>
              </a:rPr>
              <a:t>What does the proposed manufacturing process look like? (i.e., unit operations, process flow diagrams, controlled condition requirements, duration, etc.)</a:t>
            </a:r>
          </a:p>
          <a:p>
            <a:pPr marL="742950" lvl="1" indent="-285750" algn="l">
              <a:lnSpc>
                <a:spcPct val="115000"/>
              </a:lnSpc>
              <a:spcBef>
                <a:spcPts val="0"/>
              </a:spcBef>
              <a:spcAft>
                <a:spcPts val="600"/>
              </a:spcAft>
              <a:buFont typeface="Arial" panose="020B0604020202020204" pitchFamily="34" charset="0"/>
              <a:buChar char="•"/>
            </a:pPr>
            <a:r>
              <a:rPr lang="en-US" sz="1600" kern="100">
                <a:ea typeface="Aptos" panose="020B0004020202020204" pitchFamily="34" charset="0"/>
                <a:cs typeface="Arial" panose="020B0604020202020204" pitchFamily="34" charset="0"/>
              </a:rPr>
              <a:t>Current scale and p</a:t>
            </a:r>
            <a:r>
              <a:rPr lang="en-US" sz="1600" kern="100">
                <a:effectLst/>
                <a:ea typeface="Aptos" panose="020B0004020202020204" pitchFamily="34" charset="0"/>
                <a:cs typeface="Arial" panose="020B0604020202020204" pitchFamily="34" charset="0"/>
              </a:rPr>
              <a:t>roposed </a:t>
            </a:r>
            <a:r>
              <a:rPr lang="en-US" sz="1600" kern="100">
                <a:ea typeface="Aptos" panose="020B0004020202020204" pitchFamily="34" charset="0"/>
                <a:cs typeface="Arial" panose="020B0604020202020204" pitchFamily="34" charset="0"/>
              </a:rPr>
              <a:t>scale needed at clinical trial initiation</a:t>
            </a:r>
          </a:p>
          <a:p>
            <a:pPr marL="742950" lvl="1" indent="-285750" algn="l">
              <a:lnSpc>
                <a:spcPct val="115000"/>
              </a:lnSpc>
              <a:spcBef>
                <a:spcPts val="0"/>
              </a:spcBef>
              <a:spcAft>
                <a:spcPts val="600"/>
              </a:spcAft>
              <a:buFont typeface="Arial" panose="020B0604020202020204" pitchFamily="34" charset="0"/>
              <a:buChar char="•"/>
            </a:pPr>
            <a:r>
              <a:rPr lang="en-US" sz="1600" kern="100">
                <a:effectLst/>
                <a:ea typeface="Aptos" panose="020B0004020202020204" pitchFamily="34" charset="0"/>
                <a:cs typeface="Arial" panose="020B0604020202020204" pitchFamily="34" charset="0"/>
              </a:rPr>
              <a:t>Where you propose to develop, scale-up and manufacture your product </a:t>
            </a:r>
            <a:r>
              <a:rPr lang="en-US" sz="1600" kern="100">
                <a:ea typeface="Aptos" panose="020B0004020202020204" pitchFamily="34" charset="0"/>
                <a:cs typeface="Arial" panose="020B0604020202020204" pitchFamily="34" charset="0"/>
              </a:rPr>
              <a:t>to support first in human</a:t>
            </a:r>
            <a:r>
              <a:rPr lang="en-US" sz="1600" kern="100">
                <a:effectLst/>
                <a:ea typeface="Aptos" panose="020B0004020202020204" pitchFamily="34" charset="0"/>
                <a:cs typeface="Arial" panose="020B0604020202020204" pitchFamily="34" charset="0"/>
              </a:rPr>
              <a:t> clinical trials</a:t>
            </a:r>
          </a:p>
          <a:p>
            <a:pPr marL="742950" lvl="1" indent="-285750" algn="l">
              <a:lnSpc>
                <a:spcPct val="115000"/>
              </a:lnSpc>
              <a:spcBef>
                <a:spcPts val="0"/>
              </a:spcBef>
              <a:spcAft>
                <a:spcPts val="600"/>
              </a:spcAft>
              <a:buFont typeface="Arial" panose="020B0604020202020204" pitchFamily="34" charset="0"/>
              <a:buChar char="•"/>
            </a:pPr>
            <a:r>
              <a:rPr lang="en-US" sz="1600" kern="100">
                <a:ea typeface="Aptos" panose="020B0004020202020204" pitchFamily="34" charset="0"/>
                <a:cs typeface="Arial" panose="020B0604020202020204" pitchFamily="34" charset="0"/>
              </a:rPr>
              <a:t>Identify any critical starting or raw materials (e.g., patient tissue, iPSCs, animal derived materials, containing unique properties, etc.)</a:t>
            </a:r>
            <a:r>
              <a:rPr lang="en-US" sz="1600" kern="100">
                <a:effectLst/>
                <a:ea typeface="Aptos" panose="020B0004020202020204" pitchFamily="34" charset="0"/>
                <a:cs typeface="Arial" panose="020B0604020202020204" pitchFamily="34" charset="0"/>
              </a:rPr>
              <a:t> </a:t>
            </a:r>
          </a:p>
          <a:p>
            <a:pPr marL="285750" marR="0" indent="-285750">
              <a:lnSpc>
                <a:spcPct val="114000"/>
              </a:lnSpc>
              <a:spcBef>
                <a:spcPts val="0"/>
              </a:spcBef>
              <a:spcAft>
                <a:spcPts val="600"/>
              </a:spcAft>
              <a:buFont typeface="Arial" panose="020B0604020202020204" pitchFamily="34" charset="0"/>
              <a:buChar char="•"/>
            </a:pPr>
            <a:r>
              <a:rPr lang="en-US" sz="1800" kern="100">
                <a:ea typeface="Aptos" panose="020B0004020202020204" pitchFamily="34" charset="0"/>
                <a:cs typeface="Arial" panose="020B0604020202020204" pitchFamily="34" charset="0"/>
              </a:rPr>
              <a:t>Outline p</a:t>
            </a:r>
            <a:r>
              <a:rPr lang="en-US" sz="1800" kern="100">
                <a:effectLst/>
                <a:ea typeface="Aptos" panose="020B0004020202020204" pitchFamily="34" charset="0"/>
                <a:cs typeface="Arial" panose="020B0604020202020204" pitchFamily="34" charset="0"/>
              </a:rPr>
              <a:t>otential manufacturing issues</a:t>
            </a:r>
          </a:p>
          <a:p>
            <a:pPr marL="742950" lvl="1" indent="-285750" algn="l">
              <a:lnSpc>
                <a:spcPct val="114000"/>
              </a:lnSpc>
              <a:spcBef>
                <a:spcPts val="0"/>
              </a:spcBef>
              <a:spcAft>
                <a:spcPts val="600"/>
              </a:spcAft>
              <a:buFont typeface="Arial" panose="020B0604020202020204" pitchFamily="34" charset="0"/>
              <a:buChar char="•"/>
            </a:pPr>
            <a:r>
              <a:rPr lang="en-US" sz="1600" kern="100">
                <a:effectLst/>
                <a:ea typeface="Aptos" panose="020B0004020202020204" pitchFamily="34" charset="0"/>
                <a:cs typeface="Arial" panose="020B0604020202020204" pitchFamily="34" charset="0"/>
              </a:rPr>
              <a:t>Unique or complex process</a:t>
            </a:r>
            <a:r>
              <a:rPr lang="en-US" sz="1600" kern="100">
                <a:ea typeface="Aptos" panose="020B0004020202020204" pitchFamily="34" charset="0"/>
                <a:cs typeface="Arial" panose="020B0604020202020204" pitchFamily="34" charset="0"/>
              </a:rPr>
              <a:t>/</a:t>
            </a:r>
            <a:r>
              <a:rPr lang="en-US" sz="1600" kern="100">
                <a:effectLst/>
                <a:ea typeface="Aptos" panose="020B0004020202020204" pitchFamily="34" charset="0"/>
                <a:cs typeface="Arial" panose="020B0604020202020204" pitchFamily="34" charset="0"/>
              </a:rPr>
              <a:t>purification schemes or those that may require automation</a:t>
            </a:r>
          </a:p>
          <a:p>
            <a:pPr marL="742950" lvl="1" indent="-285750" algn="l">
              <a:lnSpc>
                <a:spcPct val="114000"/>
              </a:lnSpc>
              <a:spcBef>
                <a:spcPts val="0"/>
              </a:spcBef>
              <a:spcAft>
                <a:spcPts val="600"/>
              </a:spcAft>
              <a:buFont typeface="Arial" panose="020B0604020202020204" pitchFamily="34" charset="0"/>
              <a:buChar char="•"/>
            </a:pPr>
            <a:r>
              <a:rPr lang="en-US" sz="1600" kern="100">
                <a:ea typeface="Aptos" panose="020B0004020202020204" pitchFamily="34" charset="0"/>
                <a:cs typeface="Arial" panose="020B0604020202020204" pitchFamily="34" charset="0"/>
              </a:rPr>
              <a:t>Custom </a:t>
            </a:r>
            <a:r>
              <a:rPr lang="en-US" sz="1600" kern="100">
                <a:effectLst/>
                <a:ea typeface="Aptos" panose="020B0004020202020204" pitchFamily="34" charset="0"/>
                <a:cs typeface="Arial" panose="020B0604020202020204" pitchFamily="34" charset="0"/>
              </a:rPr>
              <a:t>materials needs (e.g., 3D printing, custom synthesis, etc.)</a:t>
            </a:r>
          </a:p>
          <a:p>
            <a:pPr marL="742950" lvl="1" indent="-285750" algn="l">
              <a:lnSpc>
                <a:spcPct val="114000"/>
              </a:lnSpc>
              <a:spcBef>
                <a:spcPts val="0"/>
              </a:spcBef>
              <a:spcAft>
                <a:spcPts val="600"/>
              </a:spcAft>
              <a:buFont typeface="Arial" panose="020B0604020202020204" pitchFamily="34" charset="0"/>
              <a:buChar char="•"/>
            </a:pPr>
            <a:r>
              <a:rPr lang="en-US" sz="1600" kern="100">
                <a:effectLst/>
                <a:ea typeface="Aptos" panose="020B0004020202020204" pitchFamily="34" charset="0"/>
                <a:cs typeface="Arial" panose="020B0604020202020204" pitchFamily="34" charset="0"/>
              </a:rPr>
              <a:t>Development of </a:t>
            </a:r>
            <a:r>
              <a:rPr lang="en-US" sz="1600" kern="100">
                <a:ea typeface="Aptos" panose="020B0004020202020204" pitchFamily="34" charset="0"/>
                <a:cs typeface="Arial" panose="020B0604020202020204" pitchFamily="34" charset="0"/>
              </a:rPr>
              <a:t>unique, complex, or </a:t>
            </a:r>
            <a:r>
              <a:rPr lang="en-US" sz="1600" kern="100">
                <a:effectLst/>
                <a:ea typeface="Aptos" panose="020B0004020202020204" pitchFamily="34" charset="0"/>
                <a:cs typeface="Arial" panose="020B0604020202020204" pitchFamily="34" charset="0"/>
              </a:rPr>
              <a:t>non-existent analytical methodologies</a:t>
            </a:r>
          </a:p>
          <a:p>
            <a:pPr marL="285750" indent="-285750">
              <a:lnSpc>
                <a:spcPct val="114000"/>
              </a:lnSpc>
              <a:spcAft>
                <a:spcPts val="600"/>
              </a:spcAft>
              <a:buFont typeface="Arial" panose="020B0604020202020204" pitchFamily="34" charset="0"/>
              <a:buChar char="•"/>
            </a:pPr>
            <a:r>
              <a:rPr lang="en-US" sz="1800">
                <a:effectLst/>
                <a:ea typeface="Aptos" panose="020B0004020202020204" pitchFamily="34" charset="0"/>
              </a:rPr>
              <a:t>Include potential mitigation strategies for each perceived hurdle</a:t>
            </a:r>
          </a:p>
          <a:p>
            <a:pPr algn="ctr"/>
            <a:endParaRPr lang="en-US" sz="1800" b="1" i="1">
              <a:solidFill>
                <a:srgbClr val="00B0F0"/>
              </a:solidFill>
              <a:effectLst/>
              <a:ea typeface="Aptos" panose="020B0004020202020204" pitchFamily="34" charset="0"/>
            </a:endParaRPr>
          </a:p>
          <a:p>
            <a:pPr algn="ctr"/>
            <a:r>
              <a:rPr lang="en-US" sz="1800" b="1" i="1">
                <a:solidFill>
                  <a:srgbClr val="00B0F0"/>
                </a:solidFill>
                <a:effectLst/>
                <a:ea typeface="Aptos" panose="020B0004020202020204" pitchFamily="34" charset="0"/>
              </a:rPr>
              <a:t>Gates Biomanufacturing Facility management can provide further assistance and guidance</a:t>
            </a:r>
            <a:r>
              <a:rPr lang="en-US" sz="1800" b="1" i="1">
                <a:solidFill>
                  <a:srgbClr val="00B0F0"/>
                </a:solidFill>
                <a:ea typeface="Aptos" panose="020B0004020202020204" pitchFamily="34" charset="0"/>
              </a:rPr>
              <a:t>, as</a:t>
            </a:r>
            <a:r>
              <a:rPr lang="en-US" sz="1800" b="1" i="1">
                <a:solidFill>
                  <a:srgbClr val="00B0F0"/>
                </a:solidFill>
                <a:effectLst/>
                <a:ea typeface="Aptos" panose="020B0004020202020204" pitchFamily="34" charset="0"/>
              </a:rPr>
              <a:t> needed</a:t>
            </a:r>
            <a:endParaRPr lang="en-US" sz="1600" b="1">
              <a:solidFill>
                <a:srgbClr val="00B0F0"/>
              </a:solidFill>
            </a:endParaRPr>
          </a:p>
        </p:txBody>
      </p:sp>
      <p:sp>
        <p:nvSpPr>
          <p:cNvPr id="5" name="TextBox 4">
            <a:extLst>
              <a:ext uri="{FF2B5EF4-FFF2-40B4-BE49-F238E27FC236}">
                <a16:creationId xmlns:a16="http://schemas.microsoft.com/office/drawing/2014/main" id="{B37DC393-0F86-8B21-4690-4AC78A2AF283}"/>
              </a:ext>
            </a:extLst>
          </p:cNvPr>
          <p:cNvSpPr txBox="1"/>
          <p:nvPr/>
        </p:nvSpPr>
        <p:spPr>
          <a:xfrm>
            <a:off x="5676405" y="1567543"/>
            <a:ext cx="184731" cy="369332"/>
          </a:xfrm>
          <a:prstGeom prst="rect">
            <a:avLst/>
          </a:prstGeom>
          <a:noFill/>
        </p:spPr>
        <p:txBody>
          <a:bodyPr wrap="none" rtlCol="0">
            <a:spAutoFit/>
          </a:bodyPr>
          <a:lstStyle/>
          <a:p>
            <a:endParaRPr lang="en-US"/>
          </a:p>
        </p:txBody>
      </p:sp>
      <p:pic>
        <p:nvPicPr>
          <p:cNvPr id="6154" name="Picture 10" descr="Process Flow Cartoon Photos, Images &amp; Pictures | Shutterstock">
            <a:extLst>
              <a:ext uri="{FF2B5EF4-FFF2-40B4-BE49-F238E27FC236}">
                <a16:creationId xmlns:a16="http://schemas.microsoft.com/office/drawing/2014/main" id="{33BFA004-2408-5C44-CEF1-89E1868BA93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8039"/>
          <a:stretch/>
        </p:blipFill>
        <p:spPr bwMode="auto">
          <a:xfrm>
            <a:off x="8628394" y="661346"/>
            <a:ext cx="3470074" cy="1812394"/>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Process Flow Cartoon Photos, Images &amp; Pictures | Shutterstock">
            <a:extLst>
              <a:ext uri="{FF2B5EF4-FFF2-40B4-BE49-F238E27FC236}">
                <a16:creationId xmlns:a16="http://schemas.microsoft.com/office/drawing/2014/main" id="{6EDD9E5B-CE9E-4791-DB86-C1CD56025F1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12975"/>
          <a:stretch/>
        </p:blipFill>
        <p:spPr bwMode="auto">
          <a:xfrm>
            <a:off x="8651006" y="2991215"/>
            <a:ext cx="3302000" cy="3094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44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AF138-B073-FC93-66DC-CD937371BE8C}"/>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15C94BDC-65D4-A80A-EC23-D5ACD5987816}"/>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79" name="think-cell Slide" r:id="rId4" imgW="421" imgH="423" progId="TCLayout.ActiveDocument.1">
                  <p:embed/>
                </p:oleObj>
              </mc:Choice>
              <mc:Fallback>
                <p:oleObj name="think-cell Slide" r:id="rId4" imgW="421" imgH="423" progId="TCLayout.ActiveDocument.1">
                  <p:embed/>
                  <p:pic>
                    <p:nvPicPr>
                      <p:cNvPr id="4" name="think-cell data - do not delete" hidden="1">
                        <a:extLst>
                          <a:ext uri="{FF2B5EF4-FFF2-40B4-BE49-F238E27FC236}">
                            <a16:creationId xmlns:a16="http://schemas.microsoft.com/office/drawing/2014/main" id="{15C94BDC-65D4-A80A-EC23-D5ACD598781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7B0DA8A-F6B5-E3F4-56D2-2FFD81AC079E}"/>
              </a:ext>
            </a:extLst>
          </p:cNvPr>
          <p:cNvSpPr>
            <a:spLocks noGrp="1"/>
          </p:cNvSpPr>
          <p:nvPr>
            <p:ph type="ctrTitle"/>
          </p:nvPr>
        </p:nvSpPr>
        <p:spPr>
          <a:xfrm>
            <a:off x="559330" y="216774"/>
            <a:ext cx="7266214" cy="555391"/>
          </a:xfrm>
        </p:spPr>
        <p:txBody>
          <a:bodyPr/>
          <a:lstStyle/>
          <a:p>
            <a:pPr algn="ctr"/>
            <a:r>
              <a:rPr lang="en-US" sz="3200"/>
              <a:t>Part 2: Project Information</a:t>
            </a:r>
          </a:p>
        </p:txBody>
      </p:sp>
      <p:sp>
        <p:nvSpPr>
          <p:cNvPr id="3" name="Subtitle 2">
            <a:extLst>
              <a:ext uri="{FF2B5EF4-FFF2-40B4-BE49-F238E27FC236}">
                <a16:creationId xmlns:a16="http://schemas.microsoft.com/office/drawing/2014/main" id="{0BD5DDD6-4391-F9ED-F16C-381D660A4E09}"/>
              </a:ext>
            </a:extLst>
          </p:cNvPr>
          <p:cNvSpPr>
            <a:spLocks noGrp="1"/>
          </p:cNvSpPr>
          <p:nvPr>
            <p:ph type="subTitle" idx="1"/>
          </p:nvPr>
        </p:nvSpPr>
        <p:spPr>
          <a:xfrm>
            <a:off x="271435" y="772165"/>
            <a:ext cx="8062753" cy="6300186"/>
          </a:xfrm>
          <a:ln w="12700">
            <a:noFill/>
          </a:ln>
        </p:spPr>
        <p:txBody>
          <a:bodyPr wrap="square">
            <a:spAutoFit/>
          </a:bodyPr>
          <a:lstStyle/>
          <a:p>
            <a:r>
              <a:rPr lang="en-US" b="1"/>
              <a:t>Regulatory Feasibility </a:t>
            </a:r>
            <a:r>
              <a:rPr lang="en-US"/>
              <a:t>consists of the following</a:t>
            </a:r>
            <a:r>
              <a:rPr lang="en-US" b="1"/>
              <a:t>:</a:t>
            </a:r>
          </a:p>
          <a:p>
            <a:pPr marR="0">
              <a:lnSpc>
                <a:spcPct val="115000"/>
              </a:lnSpc>
              <a:spcBef>
                <a:spcPts val="0"/>
              </a:spcBef>
            </a:pPr>
            <a:endParaRPr lang="en-US" sz="1600" kern="100">
              <a:effectLst/>
              <a:ea typeface="Aptos" panose="020B0004020202020204" pitchFamily="34" charset="0"/>
              <a:cs typeface="Arial" panose="020B0604020202020204" pitchFamily="34" charset="0"/>
            </a:endParaRPr>
          </a:p>
          <a:p>
            <a:pPr marL="285750" marR="0" indent="-285750">
              <a:lnSpc>
                <a:spcPct val="115000"/>
              </a:lnSpc>
              <a:spcBef>
                <a:spcPts val="0"/>
              </a:spcBef>
              <a:spcAft>
                <a:spcPts val="800"/>
              </a:spcAft>
              <a:buFont typeface="Arial" panose="020B0604020202020204" pitchFamily="34" charset="0"/>
              <a:buChar char="•"/>
            </a:pPr>
            <a:r>
              <a:rPr lang="en-US" sz="1800" kern="100">
                <a:effectLst/>
                <a:ea typeface="Aptos" panose="020B0004020202020204" pitchFamily="34" charset="0"/>
                <a:cs typeface="Arial" panose="020B0604020202020204" pitchFamily="34" charset="0"/>
              </a:rPr>
              <a:t>Describe your proposed regulatory strategy to first in human trials</a:t>
            </a:r>
          </a:p>
          <a:p>
            <a:pPr marL="742950" lvl="1" indent="-285750" algn="l">
              <a:lnSpc>
                <a:spcPct val="115000"/>
              </a:lnSpc>
              <a:spcBef>
                <a:spcPts val="0"/>
              </a:spcBef>
              <a:spcAft>
                <a:spcPts val="800"/>
              </a:spcAft>
              <a:buFont typeface="Arial" panose="020B0604020202020204" pitchFamily="34" charset="0"/>
              <a:buChar char="•"/>
            </a:pPr>
            <a:r>
              <a:rPr lang="en-US" sz="1600" kern="100">
                <a:ea typeface="Aptos" panose="020B0004020202020204" pitchFamily="34" charset="0"/>
                <a:cs typeface="Arial" panose="020B0604020202020204" pitchFamily="34" charset="0"/>
              </a:rPr>
              <a:t>What is the proposed regulatory pathway (i.e., CBER, CDER, CDRH; stand-alone product, combination product, diagnostic)? Seeking orphan drug designation? Phase 1 straight to pivotal?</a:t>
            </a:r>
          </a:p>
          <a:p>
            <a:pPr marL="742950" lvl="1" indent="-285750" algn="l">
              <a:lnSpc>
                <a:spcPct val="115000"/>
              </a:lnSpc>
              <a:spcBef>
                <a:spcPts val="0"/>
              </a:spcBef>
              <a:spcAft>
                <a:spcPts val="800"/>
              </a:spcAft>
              <a:buFont typeface="Arial" panose="020B0604020202020204" pitchFamily="34" charset="0"/>
              <a:buChar char="•"/>
            </a:pPr>
            <a:r>
              <a:rPr lang="en-US" sz="1600" kern="100">
                <a:ea typeface="Aptos" panose="020B0004020202020204" pitchFamily="34" charset="0"/>
                <a:cs typeface="Arial" panose="020B0604020202020204" pitchFamily="34" charset="0"/>
              </a:rPr>
              <a:t>Are their any current products/technologies that could be used as a guide?</a:t>
            </a:r>
          </a:p>
          <a:p>
            <a:pPr marL="742950" lvl="1" indent="-285750" algn="l">
              <a:lnSpc>
                <a:spcPct val="115000"/>
              </a:lnSpc>
              <a:spcBef>
                <a:spcPts val="0"/>
              </a:spcBef>
              <a:spcAft>
                <a:spcPts val="800"/>
              </a:spcAft>
              <a:buFont typeface="Arial" panose="020B0604020202020204" pitchFamily="34" charset="0"/>
              <a:buChar char="•"/>
            </a:pPr>
            <a:r>
              <a:rPr lang="en-US" sz="1600" kern="100">
                <a:ea typeface="Aptos" panose="020B0004020202020204" pitchFamily="34" charset="0"/>
                <a:cs typeface="Arial" panose="020B0604020202020204" pitchFamily="34" charset="0"/>
              </a:rPr>
              <a:t>Who do you intend to ‘Sponsor’ the investigational trials? Academic vs. Industry</a:t>
            </a:r>
          </a:p>
          <a:p>
            <a:pPr marL="285750" marR="0" indent="-285750">
              <a:lnSpc>
                <a:spcPct val="115000"/>
              </a:lnSpc>
              <a:spcBef>
                <a:spcPts val="0"/>
              </a:spcBef>
              <a:spcAft>
                <a:spcPts val="800"/>
              </a:spcAft>
              <a:buFont typeface="Arial" panose="020B0604020202020204" pitchFamily="34" charset="0"/>
              <a:buChar char="•"/>
            </a:pPr>
            <a:r>
              <a:rPr lang="en-US" sz="1800" kern="100">
                <a:effectLst/>
                <a:ea typeface="Aptos" panose="020B0004020202020204" pitchFamily="34" charset="0"/>
                <a:cs typeface="Arial" panose="020B0604020202020204" pitchFamily="34" charset="0"/>
              </a:rPr>
              <a:t>Milestones and estimated timeline to reach IND submission</a:t>
            </a:r>
          </a:p>
          <a:p>
            <a:pPr marL="742950" lvl="1" indent="-285750" algn="l">
              <a:lnSpc>
                <a:spcPct val="115000"/>
              </a:lnSpc>
              <a:spcBef>
                <a:spcPts val="0"/>
              </a:spcBef>
              <a:spcAft>
                <a:spcPts val="800"/>
              </a:spcAft>
              <a:buFont typeface="Arial" panose="020B0604020202020204" pitchFamily="34" charset="0"/>
              <a:buChar char="•"/>
            </a:pPr>
            <a:r>
              <a:rPr lang="en-US" sz="1600" kern="100">
                <a:effectLst/>
                <a:ea typeface="Aptos" panose="020B0004020202020204" pitchFamily="34" charset="0"/>
                <a:cs typeface="Arial" panose="020B0604020202020204" pitchFamily="34" charset="0"/>
              </a:rPr>
              <a:t>Provide a </a:t>
            </a:r>
            <a:r>
              <a:rPr lang="en-US" sz="1600" kern="100">
                <a:ea typeface="Aptos" panose="020B0004020202020204" pitchFamily="34" charset="0"/>
                <a:cs typeface="Arial" panose="020B0604020202020204" pitchFamily="34" charset="0"/>
              </a:rPr>
              <a:t>high-level timeline to reach milestones (INTERACT, pre-IND, IND)</a:t>
            </a:r>
            <a:endParaRPr lang="en-US" sz="1600" kern="100">
              <a:effectLst/>
              <a:ea typeface="Aptos" panose="020B0004020202020204" pitchFamily="34" charset="0"/>
              <a:cs typeface="Arial" panose="020B0604020202020204" pitchFamily="34" charset="0"/>
            </a:endParaRPr>
          </a:p>
          <a:p>
            <a:pPr marL="285750" indent="-285750">
              <a:lnSpc>
                <a:spcPct val="115000"/>
              </a:lnSpc>
              <a:spcBef>
                <a:spcPts val="0"/>
              </a:spcBef>
              <a:spcAft>
                <a:spcPts val="800"/>
              </a:spcAft>
              <a:buFont typeface="Arial" panose="020B0604020202020204" pitchFamily="34" charset="0"/>
              <a:buChar char="•"/>
            </a:pPr>
            <a:r>
              <a:rPr lang="en-US" sz="1800" kern="100">
                <a:effectLst/>
                <a:ea typeface="Aptos" panose="020B0004020202020204" pitchFamily="34" charset="0"/>
                <a:cs typeface="Arial" panose="020B0604020202020204" pitchFamily="34" charset="0"/>
              </a:rPr>
              <a:t>Any potential regulatory issues/hurdles</a:t>
            </a:r>
          </a:p>
          <a:p>
            <a:pPr marL="742950" lvl="1" indent="-285750" algn="l">
              <a:lnSpc>
                <a:spcPct val="115000"/>
              </a:lnSpc>
              <a:spcBef>
                <a:spcPts val="0"/>
              </a:spcBef>
              <a:spcAft>
                <a:spcPts val="800"/>
              </a:spcAft>
              <a:buFont typeface="Arial" panose="020B0604020202020204" pitchFamily="34" charset="0"/>
              <a:buChar char="•"/>
            </a:pPr>
            <a:r>
              <a:rPr lang="en-US" sz="1600" kern="100">
                <a:ea typeface="Aptos" panose="020B0004020202020204" pitchFamily="34" charset="0"/>
                <a:cs typeface="Arial" panose="020B0604020202020204" pitchFamily="34" charset="0"/>
              </a:rPr>
              <a:t>Does your product or technology face any unique regulatory hurdles?</a:t>
            </a:r>
          </a:p>
          <a:p>
            <a:pPr marL="742950" lvl="1" indent="-285750" algn="l">
              <a:lnSpc>
                <a:spcPct val="115000"/>
              </a:lnSpc>
              <a:spcBef>
                <a:spcPts val="0"/>
              </a:spcBef>
              <a:spcAft>
                <a:spcPts val="800"/>
              </a:spcAft>
              <a:buFont typeface="Arial" panose="020B0604020202020204" pitchFamily="34" charset="0"/>
              <a:buChar char="•"/>
            </a:pPr>
            <a:r>
              <a:rPr lang="en-US" sz="1600" kern="100">
                <a:effectLst/>
                <a:ea typeface="Aptos" panose="020B0004020202020204" pitchFamily="34" charset="0"/>
                <a:cs typeface="Arial" panose="020B0604020202020204" pitchFamily="34" charset="0"/>
              </a:rPr>
              <a:t>Is it first-i</a:t>
            </a:r>
            <a:r>
              <a:rPr lang="en-US" sz="1600" kern="100">
                <a:ea typeface="Aptos" panose="020B0004020202020204" pitchFamily="34" charset="0"/>
                <a:cs typeface="Arial" panose="020B0604020202020204" pitchFamily="34" charset="0"/>
              </a:rPr>
              <a:t>n-class? New modality? Unique application? Gene-modified?</a:t>
            </a:r>
          </a:p>
          <a:p>
            <a:pPr marL="742950" lvl="1" indent="-285750" algn="l">
              <a:lnSpc>
                <a:spcPct val="115000"/>
              </a:lnSpc>
              <a:spcBef>
                <a:spcPts val="0"/>
              </a:spcBef>
              <a:spcAft>
                <a:spcPts val="800"/>
              </a:spcAft>
              <a:buFont typeface="Arial" panose="020B0604020202020204" pitchFamily="34" charset="0"/>
              <a:buChar char="•"/>
            </a:pPr>
            <a:r>
              <a:rPr lang="en-US" sz="1600" kern="100">
                <a:effectLst/>
                <a:ea typeface="Aptos" panose="020B0004020202020204" pitchFamily="34" charset="0"/>
                <a:cs typeface="Arial" panose="020B0604020202020204" pitchFamily="34" charset="0"/>
              </a:rPr>
              <a:t>Provide proposals to mitigate any identified </a:t>
            </a:r>
            <a:r>
              <a:rPr lang="en-US" sz="1600" kern="100">
                <a:ea typeface="Aptos" panose="020B0004020202020204" pitchFamily="34" charset="0"/>
                <a:cs typeface="Arial" panose="020B0604020202020204" pitchFamily="34" charset="0"/>
              </a:rPr>
              <a:t>challenges</a:t>
            </a:r>
            <a:endParaRPr lang="en-US" sz="1600" kern="100">
              <a:effectLst/>
              <a:ea typeface="Aptos" panose="020B0004020202020204" pitchFamily="34" charset="0"/>
              <a:cs typeface="Arial" panose="020B0604020202020204" pitchFamily="34" charset="0"/>
            </a:endParaRPr>
          </a:p>
          <a:p>
            <a:pPr algn="ctr">
              <a:lnSpc>
                <a:spcPts val="2560"/>
              </a:lnSpc>
              <a:spcBef>
                <a:spcPts val="600"/>
              </a:spcBef>
            </a:pPr>
            <a:r>
              <a:rPr lang="en-US" sz="1800" b="1" i="1">
                <a:solidFill>
                  <a:srgbClr val="00B0F0"/>
                </a:solidFill>
                <a:effectLst/>
                <a:ea typeface="Aptos" panose="020B0004020202020204" pitchFamily="34" charset="0"/>
              </a:rPr>
              <a:t>Gates Institute Regulatory can provide further assistance                       and guidance</a:t>
            </a:r>
            <a:r>
              <a:rPr lang="en-US" sz="1800" b="1" i="1">
                <a:solidFill>
                  <a:srgbClr val="00B0F0"/>
                </a:solidFill>
                <a:ea typeface="Aptos" panose="020B0004020202020204" pitchFamily="34" charset="0"/>
              </a:rPr>
              <a:t>, as</a:t>
            </a:r>
            <a:r>
              <a:rPr lang="en-US" sz="1800" b="1" i="1">
                <a:solidFill>
                  <a:srgbClr val="00B0F0"/>
                </a:solidFill>
                <a:effectLst/>
                <a:ea typeface="Aptos" panose="020B0004020202020204" pitchFamily="34" charset="0"/>
              </a:rPr>
              <a:t> needed</a:t>
            </a:r>
            <a:endParaRPr lang="en-US" sz="1800" b="1" i="1">
              <a:solidFill>
                <a:srgbClr val="00B0F0"/>
              </a:solidFill>
            </a:endParaRPr>
          </a:p>
          <a:p>
            <a:pPr marR="0" lvl="0">
              <a:lnSpc>
                <a:spcPts val="2560"/>
              </a:lnSpc>
              <a:spcBef>
                <a:spcPts val="0"/>
              </a:spcBef>
              <a:spcAft>
                <a:spcPts val="800"/>
              </a:spcAft>
            </a:pPr>
            <a:endParaRPr lang="en-US" sz="1800" kern="100">
              <a:effectLst/>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B1F6B70-771E-8AA9-9701-6B034FE52B8B}"/>
              </a:ext>
            </a:extLst>
          </p:cNvPr>
          <p:cNvSpPr txBox="1"/>
          <p:nvPr/>
        </p:nvSpPr>
        <p:spPr>
          <a:xfrm>
            <a:off x="5676405" y="1567543"/>
            <a:ext cx="184731" cy="369332"/>
          </a:xfrm>
          <a:prstGeom prst="rect">
            <a:avLst/>
          </a:prstGeom>
          <a:noFill/>
        </p:spPr>
        <p:txBody>
          <a:bodyPr wrap="none" rtlCol="0">
            <a:spAutoFit/>
          </a:bodyPr>
          <a:lstStyle/>
          <a:p>
            <a:endParaRPr lang="en-US"/>
          </a:p>
        </p:txBody>
      </p:sp>
      <p:pic>
        <p:nvPicPr>
          <p:cNvPr id="7" name="Picture 6">
            <a:extLst>
              <a:ext uri="{FF2B5EF4-FFF2-40B4-BE49-F238E27FC236}">
                <a16:creationId xmlns:a16="http://schemas.microsoft.com/office/drawing/2014/main" id="{97787CDA-CD12-3610-6A29-7C0C74CED8BD}"/>
              </a:ext>
            </a:extLst>
          </p:cNvPr>
          <p:cNvPicPr>
            <a:picLocks noChangeAspect="1"/>
          </p:cNvPicPr>
          <p:nvPr/>
        </p:nvPicPr>
        <p:blipFill>
          <a:blip r:embed="rId6"/>
          <a:stretch>
            <a:fillRect/>
          </a:stretch>
        </p:blipFill>
        <p:spPr>
          <a:xfrm>
            <a:off x="9674690" y="3922258"/>
            <a:ext cx="1413750" cy="1416349"/>
          </a:xfrm>
          <a:prstGeom prst="rect">
            <a:avLst/>
          </a:prstGeom>
        </p:spPr>
      </p:pic>
      <p:pic>
        <p:nvPicPr>
          <p:cNvPr id="8" name="Picture 7">
            <a:extLst>
              <a:ext uri="{FF2B5EF4-FFF2-40B4-BE49-F238E27FC236}">
                <a16:creationId xmlns:a16="http://schemas.microsoft.com/office/drawing/2014/main" id="{0551E70C-619C-2889-49E2-209B2BA3EAB0}"/>
              </a:ext>
            </a:extLst>
          </p:cNvPr>
          <p:cNvPicPr>
            <a:picLocks noChangeAspect="1"/>
          </p:cNvPicPr>
          <p:nvPr/>
        </p:nvPicPr>
        <p:blipFill>
          <a:blip r:embed="rId7"/>
          <a:stretch>
            <a:fillRect/>
          </a:stretch>
        </p:blipFill>
        <p:spPr>
          <a:xfrm>
            <a:off x="9320867" y="960651"/>
            <a:ext cx="1975091" cy="1975091"/>
          </a:xfrm>
          <a:prstGeom prst="rect">
            <a:avLst/>
          </a:prstGeom>
        </p:spPr>
      </p:pic>
      <p:pic>
        <p:nvPicPr>
          <p:cNvPr id="9" name="Picture 8">
            <a:extLst>
              <a:ext uri="{FF2B5EF4-FFF2-40B4-BE49-F238E27FC236}">
                <a16:creationId xmlns:a16="http://schemas.microsoft.com/office/drawing/2014/main" id="{6AF987B0-FD9A-4D9A-B708-D22D63ADDDE3}"/>
              </a:ext>
            </a:extLst>
          </p:cNvPr>
          <p:cNvPicPr>
            <a:picLocks noChangeAspect="1"/>
          </p:cNvPicPr>
          <p:nvPr/>
        </p:nvPicPr>
        <p:blipFill>
          <a:blip r:embed="rId8"/>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307401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DF3165F-58BD-47D5-9103-C6693EC2B834}"/>
              </a:ext>
            </a:extLst>
          </p:cNvPr>
          <p:cNvPicPr>
            <a:picLocks noChangeAspect="1"/>
          </p:cNvPicPr>
          <p:nvPr/>
        </p:nvPicPr>
        <p:blipFill>
          <a:blip r:embed="rId4"/>
          <a:stretch>
            <a:fillRect/>
          </a:stretch>
        </p:blipFill>
        <p:spPr>
          <a:xfrm>
            <a:off x="8446195" y="5708591"/>
            <a:ext cx="3745805" cy="1149409"/>
          </a:xfrm>
          <a:prstGeom prst="rect">
            <a:avLst/>
          </a:prstGeom>
        </p:spPr>
      </p:pic>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2003" name="think-cell Slide" r:id="rId5" imgW="421" imgH="423" progId="TCLayout.ActiveDocument.1">
                  <p:embed/>
                </p:oleObj>
              </mc:Choice>
              <mc:Fallback>
                <p:oleObj name="think-cell Slide" r:id="rId5" imgW="421" imgH="423" progId="TCLayout.ActiveDocument.1">
                  <p:embed/>
                  <p:pic>
                    <p:nvPicPr>
                      <p:cNvPr id="4"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162685"/>
            <a:ext cx="7266214" cy="670459"/>
          </a:xfrm>
        </p:spPr>
        <p:txBody>
          <a:bodyPr/>
          <a:lstStyle/>
          <a:p>
            <a:pPr algn="ctr"/>
            <a:r>
              <a:rPr lang="en-US" sz="3200"/>
              <a:t>Part 2: Project Information</a:t>
            </a:r>
          </a:p>
        </p:txBody>
      </p:sp>
      <p:sp>
        <p:nvSpPr>
          <p:cNvPr id="3" name="Subtitle 2"/>
          <p:cNvSpPr>
            <a:spLocks noGrp="1"/>
          </p:cNvSpPr>
          <p:nvPr>
            <p:ph type="subTitle" idx="1"/>
          </p:nvPr>
        </p:nvSpPr>
        <p:spPr>
          <a:xfrm>
            <a:off x="375292" y="997278"/>
            <a:ext cx="7906886" cy="3666645"/>
          </a:xfrm>
          <a:ln w="12700">
            <a:noFill/>
          </a:ln>
        </p:spPr>
        <p:txBody>
          <a:bodyPr>
            <a:spAutoFit/>
          </a:bodyPr>
          <a:lstStyle/>
          <a:p>
            <a:r>
              <a:rPr lang="en-US" b="1"/>
              <a:t>Budget and Competitive Landscape Plan: (15%)</a:t>
            </a:r>
          </a:p>
          <a:p>
            <a:pPr marL="285750" indent="-285750">
              <a:lnSpc>
                <a:spcPct val="114000"/>
              </a:lnSpc>
              <a:spcBef>
                <a:spcPts val="600"/>
              </a:spcBef>
              <a:spcAft>
                <a:spcPts val="600"/>
              </a:spcAft>
              <a:buFont typeface="Arial" panose="020B0604020202020204" pitchFamily="34" charset="0"/>
              <a:buChar char="•"/>
            </a:pPr>
            <a:r>
              <a:rPr lang="en-US" kern="100">
                <a:ea typeface="Aptos" panose="020B0004020202020204" pitchFamily="34" charset="0"/>
                <a:cs typeface="Arial" panose="020B0604020202020204" pitchFamily="34" charset="0"/>
              </a:rPr>
              <a:t>Consists of six (6) subsections</a:t>
            </a:r>
            <a:r>
              <a:rPr lang="en-US" kern="100">
                <a:effectLst/>
                <a:ea typeface="Aptos" panose="020B0004020202020204" pitchFamily="34" charset="0"/>
                <a:cs typeface="Arial" panose="020B0604020202020204" pitchFamily="34" charset="0"/>
              </a:rPr>
              <a:t>:</a:t>
            </a:r>
          </a:p>
          <a:p>
            <a:pPr marL="1200150" lvl="2" indent="-285750" algn="l">
              <a:buFont typeface="Arial" panose="020B0604020202020204" pitchFamily="34" charset="0"/>
              <a:buChar char="•"/>
            </a:pPr>
            <a:r>
              <a:rPr lang="en-US"/>
              <a:t>Budget </a:t>
            </a:r>
          </a:p>
          <a:p>
            <a:pPr marL="1200150" lvl="2" indent="-285750" algn="l">
              <a:buFont typeface="Arial" panose="020B0604020202020204" pitchFamily="34" charset="0"/>
              <a:buChar char="•"/>
            </a:pPr>
            <a:r>
              <a:rPr lang="en-US"/>
              <a:t>Additional Support Required (200 word maximum)</a:t>
            </a:r>
          </a:p>
          <a:p>
            <a:pPr marL="1200150" lvl="2" indent="-285750" algn="l">
              <a:buFont typeface="Arial" panose="020B0604020202020204" pitchFamily="34" charset="0"/>
              <a:buChar char="•"/>
            </a:pPr>
            <a:r>
              <a:rPr lang="en-US"/>
              <a:t>Market Analysis (250 word maximum) </a:t>
            </a:r>
          </a:p>
          <a:p>
            <a:pPr marL="1200150" lvl="2" indent="-285750" algn="l">
              <a:buFont typeface="Arial" panose="020B0604020202020204" pitchFamily="34" charset="0"/>
              <a:buChar char="•"/>
            </a:pPr>
            <a:r>
              <a:rPr lang="en-US"/>
              <a:t>Competitive Landscape (250 word maximum)</a:t>
            </a:r>
          </a:p>
          <a:p>
            <a:pPr marL="1200150" lvl="2" indent="-285750" algn="l">
              <a:buFont typeface="Arial" panose="020B0604020202020204" pitchFamily="34" charset="0"/>
              <a:buChar char="•"/>
            </a:pPr>
            <a:r>
              <a:rPr lang="en-US"/>
              <a:t>Engagement (150 word maximum)</a:t>
            </a:r>
          </a:p>
          <a:p>
            <a:pPr marL="1200150" lvl="2" indent="-285750" algn="l">
              <a:buFont typeface="Arial" panose="020B0604020202020204" pitchFamily="34" charset="0"/>
              <a:buChar char="•"/>
            </a:pPr>
            <a:r>
              <a:rPr lang="en-US"/>
              <a:t>Bench to Bedside Experience (150 word maximum)</a:t>
            </a:r>
          </a:p>
          <a:p>
            <a:pPr marL="342900" indent="-342900">
              <a:buFont typeface="Arial" panose="020B0604020202020204" pitchFamily="34" charset="0"/>
              <a:buChar char="•"/>
            </a:pPr>
            <a:endParaRPr lang="en-US" sz="1800" b="1" i="1" u="sng"/>
          </a:p>
          <a:p>
            <a:pPr marL="342900" indent="-342900">
              <a:buFont typeface="Arial" panose="020B0604020202020204" pitchFamily="34" charset="0"/>
              <a:buChar char="•"/>
            </a:pPr>
            <a:r>
              <a:rPr lang="en-US" sz="1800" b="1" i="1" u="sng">
                <a:solidFill>
                  <a:srgbClr val="FF0000"/>
                </a:solidFill>
              </a:rPr>
              <a:t>A PRELIMINARY BUDGET IS REQUIRED TO BE SUBMITTED WITH EACH APPLICATION</a:t>
            </a:r>
          </a:p>
        </p:txBody>
      </p:sp>
      <p:sp>
        <p:nvSpPr>
          <p:cNvPr id="7" name="TextBox 6">
            <a:extLst>
              <a:ext uri="{FF2B5EF4-FFF2-40B4-BE49-F238E27FC236}">
                <a16:creationId xmlns:a16="http://schemas.microsoft.com/office/drawing/2014/main" id="{B1E7EB47-3971-8655-B7A7-813C1E49FF0E}"/>
              </a:ext>
            </a:extLst>
          </p:cNvPr>
          <p:cNvSpPr txBox="1"/>
          <p:nvPr/>
        </p:nvSpPr>
        <p:spPr>
          <a:xfrm>
            <a:off x="346603" y="5633549"/>
            <a:ext cx="7691667" cy="1061766"/>
          </a:xfrm>
          <a:prstGeom prst="rect">
            <a:avLst/>
          </a:prstGeom>
          <a:noFill/>
        </p:spPr>
        <p:txBody>
          <a:bodyPr wrap="square">
            <a:spAutoFit/>
          </a:bodyPr>
          <a:lstStyle/>
          <a:p>
            <a:pPr algn="ctr">
              <a:lnSpc>
                <a:spcPts val="2560"/>
              </a:lnSpc>
              <a:spcBef>
                <a:spcPts val="600"/>
              </a:spcBef>
            </a:pPr>
            <a:r>
              <a:rPr lang="en-US" sz="1800" b="1" i="1">
                <a:solidFill>
                  <a:srgbClr val="00B0F0"/>
                </a:solidFill>
                <a:effectLst/>
                <a:ea typeface="Aptos" panose="020B0004020202020204" pitchFamily="34" charset="0"/>
              </a:rPr>
              <a:t>Please reach out to Gates Institute </a:t>
            </a:r>
            <a:r>
              <a:rPr lang="en-US" b="1" i="1">
                <a:solidFill>
                  <a:srgbClr val="00B0F0"/>
                </a:solidFill>
                <a:ea typeface="Aptos" panose="020B0004020202020204" pitchFamily="34" charset="0"/>
              </a:rPr>
              <a:t>Finance or CU Innovations for</a:t>
            </a:r>
            <a:r>
              <a:rPr lang="en-US" sz="1800" b="1" i="1">
                <a:solidFill>
                  <a:srgbClr val="00B0F0"/>
                </a:solidFill>
                <a:effectLst/>
                <a:ea typeface="Aptos" panose="020B0004020202020204" pitchFamily="34" charset="0"/>
              </a:rPr>
              <a:t> further assistance or guidance with Budget or </a:t>
            </a:r>
            <a:r>
              <a:rPr lang="en-US" b="1" i="1">
                <a:solidFill>
                  <a:srgbClr val="00B0F0"/>
                </a:solidFill>
                <a:ea typeface="Aptos" panose="020B0004020202020204" pitchFamily="34" charset="0"/>
              </a:rPr>
              <a:t>Competitive Landscape, respectively</a:t>
            </a:r>
            <a:endParaRPr lang="en-US" sz="1800" b="1" i="1">
              <a:solidFill>
                <a:srgbClr val="00B0F0"/>
              </a:solidFill>
            </a:endParaRPr>
          </a:p>
        </p:txBody>
      </p:sp>
      <p:grpSp>
        <p:nvGrpSpPr>
          <p:cNvPr id="14" name="Group 13">
            <a:extLst>
              <a:ext uri="{FF2B5EF4-FFF2-40B4-BE49-F238E27FC236}">
                <a16:creationId xmlns:a16="http://schemas.microsoft.com/office/drawing/2014/main" id="{9FB21D74-DA4C-4FD7-DD65-9B9AB0AAF327}"/>
              </a:ext>
            </a:extLst>
          </p:cNvPr>
          <p:cNvGrpSpPr/>
          <p:nvPr/>
        </p:nvGrpSpPr>
        <p:grpSpPr>
          <a:xfrm>
            <a:off x="8674185" y="148635"/>
            <a:ext cx="1813984" cy="1697285"/>
            <a:chOff x="9242910" y="103368"/>
            <a:chExt cx="2449030" cy="2529194"/>
          </a:xfrm>
        </p:grpSpPr>
        <p:pic>
          <p:nvPicPr>
            <p:cNvPr id="9220" name="Picture 4" descr="Dollar symbol - Free business icons">
              <a:extLst>
                <a:ext uri="{FF2B5EF4-FFF2-40B4-BE49-F238E27FC236}">
                  <a16:creationId xmlns:a16="http://schemas.microsoft.com/office/drawing/2014/main" id="{BAAFB8A5-5471-E828-6C4B-F2D041A0655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25910" y="1510052"/>
              <a:ext cx="1122510" cy="112251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Dollar symbol - Free business icons">
              <a:extLst>
                <a:ext uri="{FF2B5EF4-FFF2-40B4-BE49-F238E27FC236}">
                  <a16:creationId xmlns:a16="http://schemas.microsoft.com/office/drawing/2014/main" id="{D6033625-E34A-7048-5124-49D3E11C4A8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42910" y="253243"/>
              <a:ext cx="1122510" cy="112251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Dollar symbol - Free business icons">
              <a:extLst>
                <a:ext uri="{FF2B5EF4-FFF2-40B4-BE49-F238E27FC236}">
                  <a16:creationId xmlns:a16="http://schemas.microsoft.com/office/drawing/2014/main" id="{DDB682F5-D33E-3156-FAAE-F99D357A8DE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20651" y="906787"/>
              <a:ext cx="1122510" cy="112251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Dollar symbol - Free business icons">
              <a:extLst>
                <a:ext uri="{FF2B5EF4-FFF2-40B4-BE49-F238E27FC236}">
                  <a16:creationId xmlns:a16="http://schemas.microsoft.com/office/drawing/2014/main" id="{95DB507B-D356-5CC8-9120-D7C0D6517A2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81906" y="773357"/>
              <a:ext cx="1122510" cy="112251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Dollar symbol - Free business icons">
              <a:extLst>
                <a:ext uri="{FF2B5EF4-FFF2-40B4-BE49-F238E27FC236}">
                  <a16:creationId xmlns:a16="http://schemas.microsoft.com/office/drawing/2014/main" id="{1012D695-4F8A-D867-594B-24AC8FA2EE0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91175" y="1302078"/>
              <a:ext cx="1122510" cy="112251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Dollar symbol - Free business icons">
              <a:extLst>
                <a:ext uri="{FF2B5EF4-FFF2-40B4-BE49-F238E27FC236}">
                  <a16:creationId xmlns:a16="http://schemas.microsoft.com/office/drawing/2014/main" id="{D273667D-12DC-AC78-97EF-729D60C4216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99138" y="103368"/>
              <a:ext cx="1122510" cy="112251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Dollar symbol - Free business icons">
              <a:extLst>
                <a:ext uri="{FF2B5EF4-FFF2-40B4-BE49-F238E27FC236}">
                  <a16:creationId xmlns:a16="http://schemas.microsoft.com/office/drawing/2014/main" id="{41CDE2DC-1CF7-1476-0F65-9E25B889C84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69430" y="320393"/>
              <a:ext cx="1122510" cy="1122510"/>
            </a:xfrm>
            <a:prstGeom prst="rect">
              <a:avLst/>
            </a:prstGeom>
            <a:noFill/>
            <a:extLst>
              <a:ext uri="{909E8E84-426E-40DD-AFC4-6F175D3DCCD1}">
                <a14:hiddenFill xmlns:a14="http://schemas.microsoft.com/office/drawing/2010/main">
                  <a:solidFill>
                    <a:srgbClr val="FFFFFF"/>
                  </a:solidFill>
                </a14:hiddenFill>
              </a:ext>
            </a:extLst>
          </p:spPr>
        </p:pic>
      </p:grpSp>
      <p:pic>
        <p:nvPicPr>
          <p:cNvPr id="9222" name="Picture 6" descr="Bench to Bedside: Translating Science from the Lab to the Clinic | Docwire  News">
            <a:extLst>
              <a:ext uri="{FF2B5EF4-FFF2-40B4-BE49-F238E27FC236}">
                <a16:creationId xmlns:a16="http://schemas.microsoft.com/office/drawing/2014/main" id="{E7115BB0-8351-0600-E132-A0487AE2528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7431" b="20787"/>
          <a:stretch/>
        </p:blipFill>
        <p:spPr bwMode="auto">
          <a:xfrm>
            <a:off x="8608220" y="4530079"/>
            <a:ext cx="3570790" cy="1654595"/>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Retention Employee People in Business Company Silhouette Icon. Lead Attract User Customer Color Pictogram. Magnet Acquisition Potential Client Icon. Isolated Vector Illustration Retention Employee People in Business Company Silhouette Icon. Lead Attract User Customer Color Pictogram. Magnet Acquisition Potential Client Icon. Isolated Vector Illustration. client engagement icon stock illustrations">
            <a:extLst>
              <a:ext uri="{FF2B5EF4-FFF2-40B4-BE49-F238E27FC236}">
                <a16:creationId xmlns:a16="http://schemas.microsoft.com/office/drawing/2014/main" id="{91B7EC5F-45AB-2F19-568B-D2CF7E678D2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196740" y="2082884"/>
            <a:ext cx="2245489" cy="2245489"/>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Market Analysis Icon - Free PNG &amp; SVG 851768 - Noun Project">
            <a:extLst>
              <a:ext uri="{FF2B5EF4-FFF2-40B4-BE49-F238E27FC236}">
                <a16:creationId xmlns:a16="http://schemas.microsoft.com/office/drawing/2014/main" id="{59152AEE-26A7-68A9-0C10-0C38E4C1043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639278" y="468424"/>
            <a:ext cx="1412754" cy="141275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148D6A1-422D-0BE5-82EA-3C75120965BF}"/>
              </a:ext>
            </a:extLst>
          </p:cNvPr>
          <p:cNvSpPr txBox="1"/>
          <p:nvPr/>
        </p:nvSpPr>
        <p:spPr>
          <a:xfrm>
            <a:off x="228555" y="4828057"/>
            <a:ext cx="8200360" cy="646331"/>
          </a:xfrm>
          <a:prstGeom prst="rect">
            <a:avLst/>
          </a:prstGeom>
          <a:noFill/>
        </p:spPr>
        <p:txBody>
          <a:bodyPr wrap="square">
            <a:spAutoFit/>
          </a:bodyPr>
          <a:lstStyle/>
          <a:p>
            <a:r>
              <a:rPr lang="en-US" sz="1800" b="1" i="1"/>
              <a:t>A TEMPLATE IS PROVIDED FOR BUDGET. PLEASE USE THE TEMPLATE TO COMPLETE YOUR MONETARY REQUEST.</a:t>
            </a:r>
          </a:p>
        </p:txBody>
      </p:sp>
    </p:spTree>
    <p:extLst>
      <p:ext uri="{BB962C8B-B14F-4D97-AF65-F5344CB8AC3E}">
        <p14:creationId xmlns:p14="http://schemas.microsoft.com/office/powerpoint/2010/main" val="3045877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93167-CAB0-93AA-8BC7-1A0C04CCFC3D}"/>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B509A4BC-6F3E-4DED-952E-70E81983D612}"/>
              </a:ext>
            </a:extLst>
          </p:cNvPr>
          <p:cNvPicPr>
            <a:picLocks noChangeAspect="1"/>
          </p:cNvPicPr>
          <p:nvPr/>
        </p:nvPicPr>
        <p:blipFill>
          <a:blip r:embed="rId4"/>
          <a:stretch>
            <a:fillRect/>
          </a:stretch>
        </p:blipFill>
        <p:spPr>
          <a:xfrm>
            <a:off x="8446195" y="5708591"/>
            <a:ext cx="3745805" cy="1149409"/>
          </a:xfrm>
          <a:prstGeom prst="rect">
            <a:avLst/>
          </a:prstGeom>
        </p:spPr>
      </p:pic>
      <p:graphicFrame>
        <p:nvGraphicFramePr>
          <p:cNvPr id="4" name="think-cell data - do not delete" hidden="1">
            <a:extLst>
              <a:ext uri="{FF2B5EF4-FFF2-40B4-BE49-F238E27FC236}">
                <a16:creationId xmlns:a16="http://schemas.microsoft.com/office/drawing/2014/main" id="{D46DBE76-325E-9F2E-4C92-3F8FCDE648C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3027" name="think-cell Slide" r:id="rId5" imgW="421" imgH="423" progId="TCLayout.ActiveDocument.1">
                  <p:embed/>
                </p:oleObj>
              </mc:Choice>
              <mc:Fallback>
                <p:oleObj name="think-cell Slide" r:id="rId5" imgW="421" imgH="423" progId="TCLayout.ActiveDocument.1">
                  <p:embed/>
                  <p:pic>
                    <p:nvPicPr>
                      <p:cNvPr id="4" name="think-cell data - do not delete" hidden="1">
                        <a:extLst>
                          <a:ext uri="{FF2B5EF4-FFF2-40B4-BE49-F238E27FC236}">
                            <a16:creationId xmlns:a16="http://schemas.microsoft.com/office/drawing/2014/main" id="{D46DBE76-325E-9F2E-4C92-3F8FCDE648C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333FC6A-33F1-3740-F720-6FB7957184E0}"/>
              </a:ext>
            </a:extLst>
          </p:cNvPr>
          <p:cNvSpPr>
            <a:spLocks noGrp="1"/>
          </p:cNvSpPr>
          <p:nvPr>
            <p:ph type="ctrTitle"/>
          </p:nvPr>
        </p:nvSpPr>
        <p:spPr>
          <a:xfrm>
            <a:off x="559330" y="162685"/>
            <a:ext cx="7266214" cy="670459"/>
          </a:xfrm>
        </p:spPr>
        <p:txBody>
          <a:bodyPr/>
          <a:lstStyle/>
          <a:p>
            <a:pPr algn="ctr"/>
            <a:r>
              <a:rPr lang="en-US" sz="3200"/>
              <a:t>Part 2: Project Information</a:t>
            </a:r>
          </a:p>
        </p:txBody>
      </p:sp>
      <p:sp>
        <p:nvSpPr>
          <p:cNvPr id="3" name="Subtitle 2">
            <a:extLst>
              <a:ext uri="{FF2B5EF4-FFF2-40B4-BE49-F238E27FC236}">
                <a16:creationId xmlns:a16="http://schemas.microsoft.com/office/drawing/2014/main" id="{854C4F7D-A179-7908-4514-12F19C78544C}"/>
              </a:ext>
            </a:extLst>
          </p:cNvPr>
          <p:cNvSpPr>
            <a:spLocks noGrp="1"/>
          </p:cNvSpPr>
          <p:nvPr>
            <p:ph type="subTitle" idx="1"/>
          </p:nvPr>
        </p:nvSpPr>
        <p:spPr>
          <a:xfrm>
            <a:off x="497784" y="1482010"/>
            <a:ext cx="2350161" cy="276999"/>
          </a:xfrm>
          <a:ln w="12700">
            <a:noFill/>
          </a:ln>
        </p:spPr>
        <p:txBody>
          <a:bodyPr wrap="square">
            <a:spAutoFit/>
          </a:bodyPr>
          <a:lstStyle/>
          <a:p>
            <a:r>
              <a:rPr lang="en-US" b="1"/>
              <a:t>Budget Example</a:t>
            </a:r>
            <a:endParaRPr lang="en-US" sz="1800" b="1" i="1" u="sng"/>
          </a:p>
        </p:txBody>
      </p:sp>
      <p:grpSp>
        <p:nvGrpSpPr>
          <p:cNvPr id="14" name="Group 13">
            <a:extLst>
              <a:ext uri="{FF2B5EF4-FFF2-40B4-BE49-F238E27FC236}">
                <a16:creationId xmlns:a16="http://schemas.microsoft.com/office/drawing/2014/main" id="{6C6B8614-2EA0-2511-58F2-59E23BD5F3E6}"/>
              </a:ext>
            </a:extLst>
          </p:cNvPr>
          <p:cNvGrpSpPr/>
          <p:nvPr/>
        </p:nvGrpSpPr>
        <p:grpSpPr>
          <a:xfrm>
            <a:off x="8674185" y="148635"/>
            <a:ext cx="1813984" cy="1697285"/>
            <a:chOff x="9242910" y="103368"/>
            <a:chExt cx="2449030" cy="2529194"/>
          </a:xfrm>
        </p:grpSpPr>
        <p:pic>
          <p:nvPicPr>
            <p:cNvPr id="9220" name="Picture 4" descr="Dollar symbol - Free business icons">
              <a:extLst>
                <a:ext uri="{FF2B5EF4-FFF2-40B4-BE49-F238E27FC236}">
                  <a16:creationId xmlns:a16="http://schemas.microsoft.com/office/drawing/2014/main" id="{EC6E6C06-B19F-A7EA-AB1E-27568398CA9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25910" y="1510052"/>
              <a:ext cx="1122510" cy="112251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Dollar symbol - Free business icons">
              <a:extLst>
                <a:ext uri="{FF2B5EF4-FFF2-40B4-BE49-F238E27FC236}">
                  <a16:creationId xmlns:a16="http://schemas.microsoft.com/office/drawing/2014/main" id="{E103EBBF-494A-1DD3-EC37-340D845E89D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42910" y="253243"/>
              <a:ext cx="1122510" cy="112251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Dollar symbol - Free business icons">
              <a:extLst>
                <a:ext uri="{FF2B5EF4-FFF2-40B4-BE49-F238E27FC236}">
                  <a16:creationId xmlns:a16="http://schemas.microsoft.com/office/drawing/2014/main" id="{588D12B9-C0AF-D82B-E1FE-25E477FACC9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20651" y="906787"/>
              <a:ext cx="1122510" cy="112251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Dollar symbol - Free business icons">
              <a:extLst>
                <a:ext uri="{FF2B5EF4-FFF2-40B4-BE49-F238E27FC236}">
                  <a16:creationId xmlns:a16="http://schemas.microsoft.com/office/drawing/2014/main" id="{C8A4CBF9-0E60-ECAE-6ED2-F4D27A56090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881906" y="773357"/>
              <a:ext cx="1122510" cy="112251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Dollar symbol - Free business icons">
              <a:extLst>
                <a:ext uri="{FF2B5EF4-FFF2-40B4-BE49-F238E27FC236}">
                  <a16:creationId xmlns:a16="http://schemas.microsoft.com/office/drawing/2014/main" id="{2912C694-59AB-0C5B-A694-B10C09E578F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91175" y="1302078"/>
              <a:ext cx="1122510" cy="112251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Dollar symbol - Free business icons">
              <a:extLst>
                <a:ext uri="{FF2B5EF4-FFF2-40B4-BE49-F238E27FC236}">
                  <a16:creationId xmlns:a16="http://schemas.microsoft.com/office/drawing/2014/main" id="{BF668F1A-E0A1-75FA-AD83-142D07A2AF9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99138" y="103368"/>
              <a:ext cx="1122510" cy="112251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Dollar symbol - Free business icons">
              <a:extLst>
                <a:ext uri="{FF2B5EF4-FFF2-40B4-BE49-F238E27FC236}">
                  <a16:creationId xmlns:a16="http://schemas.microsoft.com/office/drawing/2014/main" id="{4763311E-1503-FB70-F42E-AEEBE6FC545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69430" y="320393"/>
              <a:ext cx="1122510" cy="1122510"/>
            </a:xfrm>
            <a:prstGeom prst="rect">
              <a:avLst/>
            </a:prstGeom>
            <a:noFill/>
            <a:extLst>
              <a:ext uri="{909E8E84-426E-40DD-AFC4-6F175D3DCCD1}">
                <a14:hiddenFill xmlns:a14="http://schemas.microsoft.com/office/drawing/2010/main">
                  <a:solidFill>
                    <a:srgbClr val="FFFFFF"/>
                  </a:solidFill>
                </a14:hiddenFill>
              </a:ext>
            </a:extLst>
          </p:spPr>
        </p:pic>
      </p:grpSp>
      <p:pic>
        <p:nvPicPr>
          <p:cNvPr id="9222" name="Picture 6" descr="Bench to Bedside: Translating Science from the Lab to the Clinic | Docwire  News">
            <a:extLst>
              <a:ext uri="{FF2B5EF4-FFF2-40B4-BE49-F238E27FC236}">
                <a16:creationId xmlns:a16="http://schemas.microsoft.com/office/drawing/2014/main" id="{72F40453-3889-B303-8A39-5AF60264001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7431" b="20787"/>
          <a:stretch/>
        </p:blipFill>
        <p:spPr bwMode="auto">
          <a:xfrm>
            <a:off x="8608220" y="4530079"/>
            <a:ext cx="3570790" cy="1654595"/>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Retention Employee People in Business Company Silhouette Icon. Lead Attract User Customer Color Pictogram. Magnet Acquisition Potential Client Icon. Isolated Vector Illustration Retention Employee People in Business Company Silhouette Icon. Lead Attract User Customer Color Pictogram. Magnet Acquisition Potential Client Icon. Isolated Vector Illustration. client engagement icon stock illustrations">
            <a:extLst>
              <a:ext uri="{FF2B5EF4-FFF2-40B4-BE49-F238E27FC236}">
                <a16:creationId xmlns:a16="http://schemas.microsoft.com/office/drawing/2014/main" id="{FB87A9C1-AFA7-20C8-0F62-83365FD3AE1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196740" y="2082884"/>
            <a:ext cx="2245489" cy="2245489"/>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Market Analysis Icon - Free PNG &amp; SVG 851768 - Noun Project">
            <a:extLst>
              <a:ext uri="{FF2B5EF4-FFF2-40B4-BE49-F238E27FC236}">
                <a16:creationId xmlns:a16="http://schemas.microsoft.com/office/drawing/2014/main" id="{50D88A2A-FA93-893E-ED9C-B520CCDB87A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639278" y="468424"/>
            <a:ext cx="1412754" cy="141275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9A9D93C-B651-01C2-7541-0BDB30A15019}"/>
              </a:ext>
            </a:extLst>
          </p:cNvPr>
          <p:cNvSpPr txBox="1"/>
          <p:nvPr/>
        </p:nvSpPr>
        <p:spPr>
          <a:xfrm>
            <a:off x="305303" y="724401"/>
            <a:ext cx="8200360" cy="646331"/>
          </a:xfrm>
          <a:prstGeom prst="rect">
            <a:avLst/>
          </a:prstGeom>
          <a:noFill/>
        </p:spPr>
        <p:txBody>
          <a:bodyPr wrap="square">
            <a:spAutoFit/>
          </a:bodyPr>
          <a:lstStyle/>
          <a:p>
            <a:r>
              <a:rPr lang="en-US" sz="1800" b="1" i="1">
                <a:solidFill>
                  <a:srgbClr val="0070C0"/>
                </a:solidFill>
              </a:rPr>
              <a:t>A TEMPLATE IS PROVIDED FOR BUDGET. PLEASE USE THE TEMPLATE TO COMPLETE YOUR MONETARY REQUEST.</a:t>
            </a:r>
          </a:p>
        </p:txBody>
      </p:sp>
      <p:graphicFrame>
        <p:nvGraphicFramePr>
          <p:cNvPr id="5" name="Table 4">
            <a:extLst>
              <a:ext uri="{FF2B5EF4-FFF2-40B4-BE49-F238E27FC236}">
                <a16:creationId xmlns:a16="http://schemas.microsoft.com/office/drawing/2014/main" id="{FEBF6D30-84B9-CB35-6AE3-101499D2E59D}"/>
              </a:ext>
            </a:extLst>
          </p:cNvPr>
          <p:cNvGraphicFramePr>
            <a:graphicFrameLocks noGrp="1"/>
          </p:cNvGraphicFramePr>
          <p:nvPr>
            <p:extLst>
              <p:ext uri="{D42A27DB-BD31-4B8C-83A1-F6EECF244321}">
                <p14:modId xmlns:p14="http://schemas.microsoft.com/office/powerpoint/2010/main" val="2011833353"/>
              </p:ext>
            </p:extLst>
          </p:nvPr>
        </p:nvGraphicFramePr>
        <p:xfrm>
          <a:off x="305303" y="1759009"/>
          <a:ext cx="7881927" cy="4878720"/>
        </p:xfrm>
        <a:graphic>
          <a:graphicData uri="http://schemas.openxmlformats.org/drawingml/2006/table">
            <a:tbl>
              <a:tblPr>
                <a:tableStyleId>{5C22544A-7EE6-4342-B048-85BDC9FD1C3A}</a:tableStyleId>
              </a:tblPr>
              <a:tblGrid>
                <a:gridCol w="1043341">
                  <a:extLst>
                    <a:ext uri="{9D8B030D-6E8A-4147-A177-3AD203B41FA5}">
                      <a16:colId xmlns:a16="http://schemas.microsoft.com/office/drawing/2014/main" val="2386247455"/>
                    </a:ext>
                  </a:extLst>
                </a:gridCol>
                <a:gridCol w="1043341">
                  <a:extLst>
                    <a:ext uri="{9D8B030D-6E8A-4147-A177-3AD203B41FA5}">
                      <a16:colId xmlns:a16="http://schemas.microsoft.com/office/drawing/2014/main" val="480245665"/>
                    </a:ext>
                  </a:extLst>
                </a:gridCol>
                <a:gridCol w="2452595">
                  <a:extLst>
                    <a:ext uri="{9D8B030D-6E8A-4147-A177-3AD203B41FA5}">
                      <a16:colId xmlns:a16="http://schemas.microsoft.com/office/drawing/2014/main" val="4202604836"/>
                    </a:ext>
                  </a:extLst>
                </a:gridCol>
                <a:gridCol w="2452595">
                  <a:extLst>
                    <a:ext uri="{9D8B030D-6E8A-4147-A177-3AD203B41FA5}">
                      <a16:colId xmlns:a16="http://schemas.microsoft.com/office/drawing/2014/main" val="293934426"/>
                    </a:ext>
                  </a:extLst>
                </a:gridCol>
                <a:gridCol w="890055">
                  <a:extLst>
                    <a:ext uri="{9D8B030D-6E8A-4147-A177-3AD203B41FA5}">
                      <a16:colId xmlns:a16="http://schemas.microsoft.com/office/drawing/2014/main" val="3893927846"/>
                    </a:ext>
                  </a:extLst>
                </a:gridCol>
              </a:tblGrid>
              <a:tr h="246422">
                <a:tc gridSpan="5">
                  <a:txBody>
                    <a:bodyPr/>
                    <a:lstStyle/>
                    <a:p>
                      <a:pPr algn="ctr" fontAlgn="b"/>
                      <a:r>
                        <a:rPr lang="en-US" sz="1800" u="none" strike="noStrike" dirty="0">
                          <a:effectLst/>
                        </a:rPr>
                        <a:t>Gates Grubstake 2026 Budget Breakdown </a:t>
                      </a:r>
                      <a:endParaRPr lang="en-US" sz="1800" b="0" i="0" u="none" strike="noStrike" dirty="0">
                        <a:solidFill>
                          <a:srgbClr val="000000"/>
                        </a:solidFill>
                        <a:effectLst/>
                        <a:latin typeface="Calibri" panose="020F0502020204030204" pitchFamily="34" charset="0"/>
                      </a:endParaRPr>
                    </a:p>
                  </a:txBody>
                  <a:tcPr marL="6600" marR="6600" marT="660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4542216"/>
                  </a:ext>
                </a:extLst>
              </a:tr>
              <a:tr h="134652">
                <a:tc>
                  <a:txBody>
                    <a:bodyPr/>
                    <a:lstStyle/>
                    <a:p>
                      <a:pPr algn="ctr" fontAlgn="ctr"/>
                      <a:endParaRPr lang="en-US" sz="1000" b="1" i="0" u="none" strike="noStrike">
                        <a:solidFill>
                          <a:srgbClr val="000000"/>
                        </a:solidFill>
                        <a:effectLst/>
                        <a:latin typeface="Calibri" panose="020F0502020204030204" pitchFamily="34" charset="0"/>
                      </a:endParaRPr>
                    </a:p>
                  </a:txBody>
                  <a:tcPr marL="6600" marR="6600" marT="6600" marB="0" anchor="ctr"/>
                </a:tc>
                <a:tc>
                  <a:txBody>
                    <a:bodyPr/>
                    <a:lstStyle/>
                    <a:p>
                      <a:pPr algn="ctr" fontAlgn="ctr"/>
                      <a:endParaRPr lang="en-US" sz="1000" b="0" i="0" u="none" strike="noStrike">
                        <a:solidFill>
                          <a:srgbClr val="000000"/>
                        </a:solidFill>
                        <a:effectLst/>
                        <a:latin typeface="Calibri" panose="020F0502020204030204" pitchFamily="34" charset="0"/>
                      </a:endParaRPr>
                    </a:p>
                  </a:txBody>
                  <a:tcPr marL="6600" marR="6600" marT="6600" marB="0" anchor="ctr"/>
                </a:tc>
                <a:tc>
                  <a:txBody>
                    <a:bodyPr/>
                    <a:lstStyle/>
                    <a:p>
                      <a:pPr algn="l" fontAlgn="b"/>
                      <a:endParaRPr lang="en-US" sz="1000" b="0" i="0" u="none" strike="noStrike">
                        <a:solidFill>
                          <a:srgbClr val="000000"/>
                        </a:solidFill>
                        <a:effectLst/>
                        <a:latin typeface="Calibri" panose="020F0502020204030204" pitchFamily="34" charset="0"/>
                      </a:endParaRPr>
                    </a:p>
                  </a:txBody>
                  <a:tcPr marL="6600" marR="6600" marT="6600"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6600" marR="6600" marT="6600" marB="0" anchor="b"/>
                </a:tc>
                <a:tc>
                  <a:txBody>
                    <a:bodyPr/>
                    <a:lstStyle/>
                    <a:p>
                      <a:pPr algn="l" fontAlgn="b"/>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1871973136"/>
                  </a:ext>
                </a:extLst>
              </a:tr>
              <a:tr h="262389">
                <a:tc rowSpan="26">
                  <a:txBody>
                    <a:bodyPr/>
                    <a:lstStyle/>
                    <a:p>
                      <a:pPr algn="ctr" fontAlgn="ctr"/>
                      <a:r>
                        <a:rPr lang="en-US" sz="1000" u="none" strike="noStrike">
                          <a:effectLst/>
                        </a:rPr>
                        <a:t>Year 1 accommodate </a:t>
                      </a:r>
                      <a:endParaRPr lang="en-US" sz="1000" b="1" i="0" u="none" strike="noStrike">
                        <a:solidFill>
                          <a:srgbClr val="000000"/>
                        </a:solidFill>
                        <a:effectLst/>
                        <a:latin typeface="Calibri" panose="020F0502020204030204" pitchFamily="34" charset="0"/>
                      </a:endParaRPr>
                    </a:p>
                  </a:txBody>
                  <a:tcPr marL="6600" marR="6600" marT="6600" marB="0" anchor="ctr"/>
                </a:tc>
                <a:tc rowSpan="26">
                  <a:txBody>
                    <a:bodyPr/>
                    <a:lstStyle/>
                    <a:p>
                      <a:pPr algn="ctr" fontAlgn="ctr"/>
                      <a:r>
                        <a:rPr lang="en-US" sz="1000" u="none" strike="noStrike">
                          <a:effectLst/>
                        </a:rPr>
                        <a:t>Year 1</a:t>
                      </a:r>
                      <a:br>
                        <a:rPr lang="en-US" sz="1000" u="none" strike="noStrike">
                          <a:effectLst/>
                        </a:rPr>
                      </a:br>
                      <a:r>
                        <a:rPr lang="en-US" sz="1000" u="none" strike="noStrike">
                          <a:effectLst/>
                        </a:rPr>
                        <a:t>Funding Total: </a:t>
                      </a:r>
                      <a:br>
                        <a:rPr lang="en-US" sz="1000" u="none" strike="noStrike">
                          <a:effectLst/>
                        </a:rPr>
                      </a:br>
                      <a:r>
                        <a:rPr lang="en-US" sz="1000" u="none" strike="noStrike">
                          <a:effectLst/>
                        </a:rPr>
                        <a:t>$000000000</a:t>
                      </a:r>
                      <a:endParaRPr lang="en-US" sz="1000" b="1" i="0" u="none" strike="noStrike">
                        <a:solidFill>
                          <a:srgbClr val="000000"/>
                        </a:solidFill>
                        <a:effectLst/>
                        <a:latin typeface="Calibri" panose="020F0502020204030204" pitchFamily="34" charset="0"/>
                      </a:endParaRPr>
                    </a:p>
                  </a:txBody>
                  <a:tcPr marL="6600" marR="6600" marT="6600" marB="0" anchor="ctr"/>
                </a:tc>
                <a:tc>
                  <a:txBody>
                    <a:bodyPr/>
                    <a:lstStyle/>
                    <a:p>
                      <a:pPr algn="ctr" fontAlgn="b"/>
                      <a:r>
                        <a:rPr lang="en-US" sz="1000" u="none" strike="noStrike">
                          <a:effectLst/>
                        </a:rPr>
                        <a:t>Milestone</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ctr" fontAlgn="ctr"/>
                      <a:r>
                        <a:rPr lang="en-US" sz="1000" u="none" strike="noStrike">
                          <a:effectLst/>
                        </a:rPr>
                        <a:t>Funding Breakdown </a:t>
                      </a:r>
                      <a:endParaRPr lang="en-US" sz="1000" b="1" i="0" u="none" strike="noStrike">
                        <a:solidFill>
                          <a:srgbClr val="000000"/>
                        </a:solidFill>
                        <a:effectLst/>
                        <a:latin typeface="Calibri" panose="020F0502020204030204" pitchFamily="34" charset="0"/>
                      </a:endParaRPr>
                    </a:p>
                  </a:txBody>
                  <a:tcPr marL="6600" marR="6600" marT="6600" marB="0" anchor="ctr"/>
                </a:tc>
                <a:tc>
                  <a:txBody>
                    <a:bodyPr/>
                    <a:lstStyle/>
                    <a:p>
                      <a:pPr algn="ctr" fontAlgn="ctr"/>
                      <a:r>
                        <a:rPr lang="en-US" sz="1000" u="none" strike="noStrike">
                          <a:effectLst/>
                        </a:rPr>
                        <a:t>Funding Breakdown </a:t>
                      </a:r>
                      <a:endParaRPr lang="en-US" sz="1000" b="1" i="0" u="none" strike="noStrike">
                        <a:solidFill>
                          <a:srgbClr val="000000"/>
                        </a:solidFill>
                        <a:effectLst/>
                        <a:latin typeface="Calibri" panose="020F0502020204030204" pitchFamily="34" charset="0"/>
                      </a:endParaRPr>
                    </a:p>
                  </a:txBody>
                  <a:tcPr marL="6600" marR="6600" marT="6600" marB="0" anchor="ctr"/>
                </a:tc>
                <a:extLst>
                  <a:ext uri="{0D108BD9-81ED-4DB2-BD59-A6C34878D82A}">
                    <a16:rowId xmlns:a16="http://schemas.microsoft.com/office/drawing/2014/main" val="1847708862"/>
                  </a:ext>
                </a:extLst>
              </a:tr>
              <a:tr h="134652">
                <a:tc vMerge="1">
                  <a:txBody>
                    <a:bodyPr/>
                    <a:lstStyle/>
                    <a:p>
                      <a:endParaRPr lang="en-US"/>
                    </a:p>
                  </a:txBody>
                  <a:tcPr/>
                </a:tc>
                <a:tc vMerge="1">
                  <a:txBody>
                    <a:bodyPr/>
                    <a:lstStyle/>
                    <a:p>
                      <a:endParaRPr lang="en-US"/>
                    </a:p>
                  </a:txBody>
                  <a:tcPr/>
                </a:tc>
                <a:tc gridSpan="2">
                  <a:txBody>
                    <a:bodyPr/>
                    <a:lstStyle/>
                    <a:p>
                      <a:pPr algn="l" fontAlgn="b"/>
                      <a:r>
                        <a:rPr lang="en-US" sz="1000" u="none" strike="noStrike">
                          <a:effectLst/>
                        </a:rPr>
                        <a:t>Milestone 1: Projected Date 00/00/0000</a:t>
                      </a:r>
                      <a:endParaRPr lang="en-US" sz="1000" b="1" i="0" u="none" strike="noStrike">
                        <a:solidFill>
                          <a:srgbClr val="000000"/>
                        </a:solidFill>
                        <a:effectLst/>
                        <a:latin typeface="Calibri" panose="020F0502020204030204" pitchFamily="34" charset="0"/>
                      </a:endParaRPr>
                    </a:p>
                  </a:txBody>
                  <a:tcPr marL="6600" marR="6600" marT="6600" marB="0" anchor="b"/>
                </a:tc>
                <a:tc hMerge="1">
                  <a:txBody>
                    <a:bodyPr/>
                    <a:lstStyle/>
                    <a:p>
                      <a:endParaRPr lang="en-US"/>
                    </a:p>
                  </a:txBody>
                  <a:tcPr/>
                </a:tc>
                <a:tc>
                  <a:txBody>
                    <a:bodyPr/>
                    <a:lstStyle/>
                    <a:p>
                      <a:pPr algn="l"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ctr"/>
                </a:tc>
                <a:extLst>
                  <a:ext uri="{0D108BD9-81ED-4DB2-BD59-A6C34878D82A}">
                    <a16:rowId xmlns:a16="http://schemas.microsoft.com/office/drawing/2014/main" val="4070724504"/>
                  </a:ext>
                </a:extLst>
              </a:tr>
              <a:tr h="134652">
                <a:tc vMerge="1">
                  <a:txBody>
                    <a:bodyPr/>
                    <a:lstStyle/>
                    <a:p>
                      <a:endParaRPr lang="en-US"/>
                    </a:p>
                  </a:txBody>
                  <a:tcPr/>
                </a:tc>
                <a:tc vMerge="1">
                  <a:txBody>
                    <a:bodyPr/>
                    <a:lstStyle/>
                    <a:p>
                      <a:endParaRPr lang="en-US"/>
                    </a:p>
                  </a:txBody>
                  <a:tcPr/>
                </a:tc>
                <a:tc rowSpan="14">
                  <a:txBody>
                    <a:bodyPr/>
                    <a:lstStyle/>
                    <a:p>
                      <a:pPr algn="l" fontAlgn="t"/>
                      <a:r>
                        <a:rPr lang="en-US" sz="1000" u="none" strike="noStrike" dirty="0">
                          <a:effectLst/>
                        </a:rPr>
                        <a:t>Details:</a:t>
                      </a:r>
                      <a:endParaRPr lang="en-US" sz="1000" b="0" i="0" u="none" strike="noStrike" dirty="0">
                        <a:solidFill>
                          <a:srgbClr val="000000"/>
                        </a:solidFill>
                        <a:effectLst/>
                        <a:latin typeface="Calibri" panose="020F0502020204030204" pitchFamily="34" charset="0"/>
                      </a:endParaRPr>
                    </a:p>
                  </a:txBody>
                  <a:tcPr marL="6600" marR="6600" marT="6600" marB="0"/>
                </a:tc>
                <a:tc>
                  <a:txBody>
                    <a:bodyPr/>
                    <a:lstStyle/>
                    <a:p>
                      <a:pPr algn="l" fontAlgn="b"/>
                      <a:r>
                        <a:rPr lang="en-US" sz="1000" u="none" strike="noStrike">
                          <a:effectLst/>
                        </a:rPr>
                        <a:t>Equipment</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ctr"/>
                </a:tc>
                <a:extLst>
                  <a:ext uri="{0D108BD9-81ED-4DB2-BD59-A6C34878D82A}">
                    <a16:rowId xmlns:a16="http://schemas.microsoft.com/office/drawing/2014/main" val="4256650851"/>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000" u="none" strike="noStrike">
                          <a:effectLst/>
                        </a:rPr>
                        <a:t>Luminex Machine </a:t>
                      </a:r>
                      <a:endParaRPr lang="en-US" sz="1000" b="0" i="0" u="none" strike="noStrike">
                        <a:solidFill>
                          <a:srgbClr val="000000"/>
                        </a:solidFill>
                        <a:effectLst/>
                        <a:latin typeface="Calibri" panose="020F0502020204030204" pitchFamily="34" charset="0"/>
                      </a:endParaRPr>
                    </a:p>
                  </a:txBody>
                  <a:tcPr marL="6600" marR="6600" marT="6600" marB="0" anchor="b"/>
                </a:tc>
                <a:tc>
                  <a:txBody>
                    <a:bodyPr/>
                    <a:lstStyle/>
                    <a:p>
                      <a:pPr algn="r" fontAlgn="ctr"/>
                      <a:r>
                        <a:rPr lang="en-US" sz="1000" u="none" strike="noStrike">
                          <a:effectLst/>
                        </a:rPr>
                        <a:t>$5,000.00</a:t>
                      </a:r>
                      <a:endParaRPr lang="en-US" sz="1000" b="0" i="0" u="none" strike="noStrike">
                        <a:solidFill>
                          <a:srgbClr val="000000"/>
                        </a:solidFill>
                        <a:effectLst/>
                        <a:latin typeface="Calibri" panose="020F0502020204030204" pitchFamily="34" charset="0"/>
                      </a:endParaRPr>
                    </a:p>
                  </a:txBody>
                  <a:tcPr marL="6600" marR="6600" marT="6600" marB="0" anchor="ctr"/>
                </a:tc>
                <a:extLst>
                  <a:ext uri="{0D108BD9-81ED-4DB2-BD59-A6C34878D82A}">
                    <a16:rowId xmlns:a16="http://schemas.microsoft.com/office/drawing/2014/main" val="2356671594"/>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dirty="0">
                          <a:effectLst/>
                        </a:rPr>
                        <a:t> </a:t>
                      </a:r>
                      <a:endParaRPr lang="en-US" sz="1000" b="1" i="0" u="none" strike="noStrike" dirty="0">
                        <a:solidFill>
                          <a:srgbClr val="000000"/>
                        </a:solidFill>
                        <a:effectLst/>
                        <a:latin typeface="Calibri" panose="020F0502020204030204" pitchFamily="34" charset="0"/>
                      </a:endParaRPr>
                    </a:p>
                  </a:txBody>
                  <a:tcPr marL="6600" marR="6600" marT="6600" marB="0" anchor="b"/>
                </a:tc>
                <a:tc>
                  <a:txBody>
                    <a:bodyPr/>
                    <a:lstStyle/>
                    <a:p>
                      <a:pPr algn="l"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ctr"/>
                </a:tc>
                <a:extLst>
                  <a:ext uri="{0D108BD9-81ED-4DB2-BD59-A6C34878D82A}">
                    <a16:rowId xmlns:a16="http://schemas.microsoft.com/office/drawing/2014/main" val="3723343684"/>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Personnel (%effort) </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ctr"/>
                </a:tc>
                <a:extLst>
                  <a:ext uri="{0D108BD9-81ED-4DB2-BD59-A6C34878D82A}">
                    <a16:rowId xmlns:a16="http://schemas.microsoft.com/office/drawing/2014/main" val="4074378992"/>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000" u="none" strike="noStrike" dirty="0">
                          <a:effectLst/>
                        </a:rPr>
                        <a:t>Personnel 1 %10 effort</a:t>
                      </a:r>
                      <a:endParaRPr lang="en-US" sz="1000" b="0" i="0" u="none" strike="noStrike" dirty="0">
                        <a:solidFill>
                          <a:srgbClr val="000000"/>
                        </a:solidFill>
                        <a:effectLst/>
                        <a:latin typeface="Calibri" panose="020F0502020204030204" pitchFamily="34" charset="0"/>
                      </a:endParaRPr>
                    </a:p>
                  </a:txBody>
                  <a:tcPr marL="6600" marR="6600" marT="6600" marB="0" anchor="b"/>
                </a:tc>
                <a:tc>
                  <a:txBody>
                    <a:bodyPr/>
                    <a:lstStyle/>
                    <a:p>
                      <a:pPr algn="r" fontAlgn="ctr"/>
                      <a:r>
                        <a:rPr lang="en-US" sz="1000" u="none" strike="noStrike">
                          <a:effectLst/>
                        </a:rPr>
                        <a:t>$65,000.00</a:t>
                      </a:r>
                      <a:endParaRPr lang="en-US" sz="1000" b="0" i="0" u="none" strike="noStrike">
                        <a:solidFill>
                          <a:srgbClr val="000000"/>
                        </a:solidFill>
                        <a:effectLst/>
                        <a:latin typeface="Calibri" panose="020F0502020204030204" pitchFamily="34" charset="0"/>
                      </a:endParaRPr>
                    </a:p>
                  </a:txBody>
                  <a:tcPr marL="6600" marR="6600" marT="6600" marB="0" anchor="ctr"/>
                </a:tc>
                <a:extLst>
                  <a:ext uri="{0D108BD9-81ED-4DB2-BD59-A6C34878D82A}">
                    <a16:rowId xmlns:a16="http://schemas.microsoft.com/office/drawing/2014/main" val="166459792"/>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000" u="none" strike="noStrike" dirty="0">
                          <a:effectLst/>
                        </a:rPr>
                        <a:t>Personnel 2 %30 effort</a:t>
                      </a:r>
                      <a:endParaRPr lang="en-US" sz="1000" b="0" i="0" u="none" strike="noStrike" dirty="0">
                        <a:solidFill>
                          <a:srgbClr val="000000"/>
                        </a:solidFill>
                        <a:effectLst/>
                        <a:latin typeface="Calibri" panose="020F0502020204030204" pitchFamily="34" charset="0"/>
                      </a:endParaRPr>
                    </a:p>
                  </a:txBody>
                  <a:tcPr marL="6600" marR="6600" marT="6600" marB="0" anchor="b"/>
                </a:tc>
                <a:tc>
                  <a:txBody>
                    <a:bodyPr/>
                    <a:lstStyle/>
                    <a:p>
                      <a:pPr algn="r" fontAlgn="ctr"/>
                      <a:r>
                        <a:rPr lang="en-US" sz="1000" u="none" strike="noStrike">
                          <a:effectLst/>
                        </a:rPr>
                        <a:t>$45,000.00</a:t>
                      </a:r>
                      <a:endParaRPr lang="en-US" sz="1000" b="0" i="0" u="none" strike="noStrike">
                        <a:solidFill>
                          <a:srgbClr val="000000"/>
                        </a:solidFill>
                        <a:effectLst/>
                        <a:latin typeface="Calibri" panose="020F0502020204030204" pitchFamily="34" charset="0"/>
                      </a:endParaRPr>
                    </a:p>
                  </a:txBody>
                  <a:tcPr marL="6600" marR="6600" marT="6600" marB="0" anchor="ctr"/>
                </a:tc>
                <a:extLst>
                  <a:ext uri="{0D108BD9-81ED-4DB2-BD59-A6C34878D82A}">
                    <a16:rowId xmlns:a16="http://schemas.microsoft.com/office/drawing/2014/main" val="2606299628"/>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dirty="0">
                          <a:effectLst/>
                        </a:rPr>
                        <a:t>Fringe (as a percentage of personnel costs) </a:t>
                      </a:r>
                      <a:endParaRPr lang="en-US" sz="1000" b="1" i="0" u="none" strike="noStrike" dirty="0">
                        <a:solidFill>
                          <a:srgbClr val="000000"/>
                        </a:solidFill>
                        <a:effectLst/>
                        <a:latin typeface="Calibri" panose="020F0502020204030204" pitchFamily="34" charset="0"/>
                      </a:endParaRPr>
                    </a:p>
                  </a:txBody>
                  <a:tcPr marL="6600" marR="6600" marT="6600" marB="0" anchor="b"/>
                </a:tc>
                <a:tc>
                  <a:txBody>
                    <a:bodyPr/>
                    <a:lstStyle/>
                    <a:p>
                      <a:pPr algn="l" fontAlgn="ctr"/>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ctr"/>
                </a:tc>
                <a:extLst>
                  <a:ext uri="{0D108BD9-81ED-4DB2-BD59-A6C34878D82A}">
                    <a16:rowId xmlns:a16="http://schemas.microsoft.com/office/drawing/2014/main" val="2482606482"/>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Animal Costs </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3918135782"/>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Supplies (Consumables, Core Costs…etc) </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1034805195"/>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 </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2669339163"/>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FDA IND Filing Fees </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3429387151"/>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 </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1164420828"/>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Publication</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1279621886"/>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000" u="none" strike="noStrike">
                          <a:effectLst/>
                        </a:rPr>
                        <a:t>example… Nature Publication Revisions</a:t>
                      </a:r>
                      <a:endParaRPr lang="en-US" sz="1000" b="0" i="0" u="none" strike="noStrike">
                        <a:solidFill>
                          <a:srgbClr val="000000"/>
                        </a:solidFill>
                        <a:effectLst/>
                        <a:latin typeface="Calibri" panose="020F0502020204030204" pitchFamily="34" charset="0"/>
                      </a:endParaRPr>
                    </a:p>
                  </a:txBody>
                  <a:tcPr marL="6600" marR="6600" marT="6600" marB="0" anchor="b"/>
                </a:tc>
                <a:tc>
                  <a:txBody>
                    <a:bodyPr/>
                    <a:lstStyle/>
                    <a:p>
                      <a:pPr algn="r" fontAlgn="b"/>
                      <a:r>
                        <a:rPr lang="en-US" sz="1000" u="none" strike="noStrike">
                          <a:effectLst/>
                        </a:rPr>
                        <a:t>$1,500.00</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1191773184"/>
                  </a:ext>
                </a:extLst>
              </a:tr>
              <a:tr h="134652">
                <a:tc vMerge="1">
                  <a:txBody>
                    <a:bodyPr/>
                    <a:lstStyle/>
                    <a:p>
                      <a:endParaRPr lang="en-US"/>
                    </a:p>
                  </a:txBody>
                  <a:tcPr/>
                </a:tc>
                <a:tc vMerge="1">
                  <a:txBody>
                    <a:bodyPr/>
                    <a:lstStyle/>
                    <a:p>
                      <a:endParaRPr lang="en-US"/>
                    </a:p>
                  </a:txBody>
                  <a:tcPr/>
                </a:tc>
                <a:tc gridSpan="2">
                  <a:txBody>
                    <a:bodyPr/>
                    <a:lstStyle/>
                    <a:p>
                      <a:pPr algn="l" fontAlgn="b"/>
                      <a:r>
                        <a:rPr lang="en-US" sz="1000" u="none" strike="noStrike">
                          <a:effectLst/>
                        </a:rPr>
                        <a:t>Milestone 2: Projected Date 00/00/0000</a:t>
                      </a:r>
                      <a:endParaRPr lang="en-US" sz="1000" b="1" i="0" u="none" strike="noStrike">
                        <a:solidFill>
                          <a:srgbClr val="000000"/>
                        </a:solidFill>
                        <a:effectLst/>
                        <a:latin typeface="Calibri" panose="020F0502020204030204" pitchFamily="34" charset="0"/>
                      </a:endParaRPr>
                    </a:p>
                  </a:txBody>
                  <a:tcPr marL="6600" marR="6600" marT="6600" marB="0" anchor="b"/>
                </a:tc>
                <a:tc hMerge="1">
                  <a:txBody>
                    <a:bodyPr/>
                    <a:lstStyle/>
                    <a:p>
                      <a:endParaRPr lang="en-US"/>
                    </a:p>
                  </a:txBody>
                  <a:tcPr/>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2993295655"/>
                  </a:ext>
                </a:extLst>
              </a:tr>
              <a:tr h="134652">
                <a:tc vMerge="1">
                  <a:txBody>
                    <a:bodyPr/>
                    <a:lstStyle/>
                    <a:p>
                      <a:endParaRPr lang="en-US"/>
                    </a:p>
                  </a:txBody>
                  <a:tcPr/>
                </a:tc>
                <a:tc vMerge="1">
                  <a:txBody>
                    <a:bodyPr/>
                    <a:lstStyle/>
                    <a:p>
                      <a:endParaRPr lang="en-US"/>
                    </a:p>
                  </a:txBody>
                  <a:tcPr/>
                </a:tc>
                <a:tc rowSpan="9">
                  <a:txBody>
                    <a:bodyPr/>
                    <a:lstStyle/>
                    <a:p>
                      <a:pPr algn="l" fontAlgn="t"/>
                      <a:r>
                        <a:rPr lang="en-US" sz="1000" u="none" strike="noStrike">
                          <a:effectLst/>
                        </a:rPr>
                        <a:t>Details:</a:t>
                      </a:r>
                      <a:endParaRPr lang="en-US" sz="1000" b="0" i="0" u="none" strike="noStrike">
                        <a:solidFill>
                          <a:srgbClr val="000000"/>
                        </a:solidFill>
                        <a:effectLst/>
                        <a:latin typeface="Calibri" panose="020F0502020204030204" pitchFamily="34" charset="0"/>
                      </a:endParaRPr>
                    </a:p>
                  </a:txBody>
                  <a:tcPr marL="6600" marR="6600" marT="6600" marB="0"/>
                </a:tc>
                <a:tc>
                  <a:txBody>
                    <a:bodyPr/>
                    <a:lstStyle/>
                    <a:p>
                      <a:pPr algn="l" fontAlgn="b"/>
                      <a:r>
                        <a:rPr lang="en-US" sz="1000" u="none" strike="noStrike">
                          <a:effectLst/>
                        </a:rPr>
                        <a:t>Equipment</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2065267328"/>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Personnel (%effort) </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746751549"/>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Animal Costs </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1075202735"/>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Supplies (Consumables, Core Costs…etc) </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718738873"/>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FDA IND Filing Fees </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721550427"/>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 </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2530539165"/>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Publication</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702676396"/>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Fringe</a:t>
                      </a:r>
                      <a:endParaRPr lang="en-US" sz="1000" b="1"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2346445824"/>
                  </a:ext>
                </a:extLst>
              </a:tr>
              <a:tr h="1346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l" fontAlgn="b"/>
                      <a:r>
                        <a:rPr lang="en-US" sz="1000" u="none" strike="noStrike">
                          <a:effectLst/>
                        </a:rPr>
                        <a:t> </a:t>
                      </a:r>
                      <a:endParaRPr lang="en-US" sz="1000" b="0" i="0" u="none" strike="noStrike">
                        <a:solidFill>
                          <a:srgbClr val="000000"/>
                        </a:solidFill>
                        <a:effectLst/>
                        <a:latin typeface="Calibri" panose="020F0502020204030204" pitchFamily="34" charset="0"/>
                      </a:endParaRPr>
                    </a:p>
                  </a:txBody>
                  <a:tcPr marL="6600" marR="6600" marT="6600" marB="0" anchor="b"/>
                </a:tc>
                <a:tc>
                  <a:txBody>
                    <a:bodyPr/>
                    <a:lstStyle/>
                    <a:p>
                      <a:pPr algn="l" fontAlgn="b"/>
                      <a:r>
                        <a:rPr lang="en-US" sz="1000" u="none" strike="noStrike" dirty="0">
                          <a:effectLst/>
                        </a:rPr>
                        <a:t> </a:t>
                      </a:r>
                      <a:endParaRPr lang="en-US" sz="1000" b="0" i="0" u="none" strike="noStrike" dirty="0">
                        <a:solidFill>
                          <a:srgbClr val="000000"/>
                        </a:solidFill>
                        <a:effectLst/>
                        <a:latin typeface="Calibri" panose="020F0502020204030204" pitchFamily="34" charset="0"/>
                      </a:endParaRPr>
                    </a:p>
                  </a:txBody>
                  <a:tcPr marL="6600" marR="6600" marT="6600" marB="0" anchor="b"/>
                </a:tc>
                <a:extLst>
                  <a:ext uri="{0D108BD9-81ED-4DB2-BD59-A6C34878D82A}">
                    <a16:rowId xmlns:a16="http://schemas.microsoft.com/office/drawing/2014/main" val="2664411865"/>
                  </a:ext>
                </a:extLst>
              </a:tr>
            </a:tbl>
          </a:graphicData>
        </a:graphic>
      </p:graphicFrame>
    </p:spTree>
    <p:extLst>
      <p:ext uri="{BB962C8B-B14F-4D97-AF65-F5344CB8AC3E}">
        <p14:creationId xmlns:p14="http://schemas.microsoft.com/office/powerpoint/2010/main" val="25009141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F50A98-E20B-4EB8-B35D-961709298EC9}"/>
              </a:ext>
            </a:extLst>
          </p:cNvPr>
          <p:cNvPicPr>
            <a:picLocks noChangeAspect="1"/>
          </p:cNvPicPr>
          <p:nvPr/>
        </p:nvPicPr>
        <p:blipFill>
          <a:blip r:embed="rId4"/>
          <a:stretch>
            <a:fillRect/>
          </a:stretch>
        </p:blipFill>
        <p:spPr>
          <a:xfrm>
            <a:off x="8446195" y="5708591"/>
            <a:ext cx="3745805" cy="1149409"/>
          </a:xfrm>
          <a:prstGeom prst="rect">
            <a:avLst/>
          </a:prstGeom>
        </p:spPr>
      </p:pic>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4051" name="think-cell Slide" r:id="rId5" imgW="421" imgH="423" progId="TCLayout.ActiveDocument.1">
                  <p:embed/>
                </p:oleObj>
              </mc:Choice>
              <mc:Fallback>
                <p:oleObj name="think-cell Slide" r:id="rId5" imgW="421" imgH="423" progId="TCLayout.ActiveDocument.1">
                  <p:embed/>
                  <p:pic>
                    <p:nvPicPr>
                      <p:cNvPr id="4"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162685"/>
            <a:ext cx="7266214" cy="670459"/>
          </a:xfrm>
        </p:spPr>
        <p:txBody>
          <a:bodyPr/>
          <a:lstStyle/>
          <a:p>
            <a:pPr algn="ctr"/>
            <a:r>
              <a:rPr lang="en-US" sz="3200"/>
              <a:t>Part 2: Project Information</a:t>
            </a:r>
          </a:p>
        </p:txBody>
      </p:sp>
      <p:sp>
        <p:nvSpPr>
          <p:cNvPr id="3" name="Subtitle 2"/>
          <p:cNvSpPr>
            <a:spLocks noGrp="1"/>
          </p:cNvSpPr>
          <p:nvPr>
            <p:ph type="subTitle" idx="1"/>
          </p:nvPr>
        </p:nvSpPr>
        <p:spPr>
          <a:xfrm>
            <a:off x="375292" y="825040"/>
            <a:ext cx="7906886" cy="4854470"/>
          </a:xfrm>
          <a:ln w="12700">
            <a:noFill/>
          </a:ln>
        </p:spPr>
        <p:txBody>
          <a:bodyPr>
            <a:spAutoFit/>
          </a:bodyPr>
          <a:lstStyle/>
          <a:p>
            <a:r>
              <a:rPr lang="en-US" b="1"/>
              <a:t>Budget and Competitive Landscape Plan: (15%)</a:t>
            </a:r>
          </a:p>
          <a:p>
            <a:pPr>
              <a:lnSpc>
                <a:spcPct val="114000"/>
              </a:lnSpc>
              <a:spcBef>
                <a:spcPts val="0"/>
              </a:spcBef>
              <a:spcAft>
                <a:spcPts val="600"/>
              </a:spcAft>
            </a:pPr>
            <a:endParaRPr lang="en-US" sz="1800" kern="100">
              <a:effectLst/>
              <a:ea typeface="Aptos" panose="020B0004020202020204" pitchFamily="34" charset="0"/>
              <a:cs typeface="Arial" panose="020B0604020202020204" pitchFamily="34" charset="0"/>
            </a:endParaRPr>
          </a:p>
          <a:p>
            <a:pPr marL="285750" indent="-285750">
              <a:lnSpc>
                <a:spcPct val="114000"/>
              </a:lnSpc>
              <a:spcBef>
                <a:spcPts val="0"/>
              </a:spcBef>
              <a:spcAft>
                <a:spcPts val="600"/>
              </a:spcAft>
              <a:buFont typeface="Arial" panose="020B0604020202020204" pitchFamily="34" charset="0"/>
              <a:buChar char="•"/>
            </a:pPr>
            <a:r>
              <a:rPr lang="en-US" sz="1800" b="1" kern="100">
                <a:effectLst/>
                <a:ea typeface="Aptos" panose="020B0004020202020204" pitchFamily="34" charset="0"/>
                <a:cs typeface="Arial" panose="020B0604020202020204" pitchFamily="34" charset="0"/>
              </a:rPr>
              <a:t>Budget</a:t>
            </a:r>
          </a:p>
          <a:p>
            <a:pPr marL="742950" lvl="1" indent="-285750" algn="l">
              <a:lnSpc>
                <a:spcPct val="114000"/>
              </a:lnSpc>
              <a:spcBef>
                <a:spcPts val="0"/>
              </a:spcBef>
              <a:spcAft>
                <a:spcPts val="600"/>
              </a:spcAft>
              <a:buFont typeface="Arial" panose="020B0604020202020204" pitchFamily="34" charset="0"/>
              <a:buChar char="•"/>
            </a:pPr>
            <a:r>
              <a:rPr lang="en-US" sz="1600" kern="100">
                <a:ea typeface="Aptos" panose="020B0004020202020204" pitchFamily="34" charset="0"/>
                <a:cs typeface="Arial" panose="020B0604020202020204" pitchFamily="34" charset="0"/>
              </a:rPr>
              <a:t>Simple budget template is provided in the application</a:t>
            </a:r>
          </a:p>
          <a:p>
            <a:pPr marL="742950" lvl="1" indent="-285750" algn="l">
              <a:lnSpc>
                <a:spcPct val="114000"/>
              </a:lnSpc>
              <a:spcBef>
                <a:spcPts val="0"/>
              </a:spcBef>
              <a:spcAft>
                <a:spcPts val="600"/>
              </a:spcAft>
              <a:buFont typeface="Arial" panose="020B0604020202020204" pitchFamily="34" charset="0"/>
              <a:buChar char="•"/>
            </a:pPr>
            <a:r>
              <a:rPr lang="en-US" sz="1600" kern="100">
                <a:effectLst/>
                <a:ea typeface="Aptos" panose="020B0004020202020204" pitchFamily="34" charset="0"/>
                <a:cs typeface="Arial" panose="020B0604020202020204" pitchFamily="34" charset="0"/>
              </a:rPr>
              <a:t>Initial </a:t>
            </a:r>
            <a:r>
              <a:rPr lang="en-US" sz="1600" kern="100">
                <a:ea typeface="Aptos" panose="020B0004020202020204" pitchFamily="34" charset="0"/>
                <a:cs typeface="Arial" panose="020B0604020202020204" pitchFamily="34" charset="0"/>
              </a:rPr>
              <a:t>high-level budget should include major expected expenditures with approximate timing (e.g., equipment and material purchases, etc.)</a:t>
            </a:r>
          </a:p>
          <a:p>
            <a:pPr marL="742950" lvl="1" indent="-285750" algn="l">
              <a:lnSpc>
                <a:spcPct val="114000"/>
              </a:lnSpc>
              <a:spcBef>
                <a:spcPts val="0"/>
              </a:spcBef>
              <a:spcAft>
                <a:spcPts val="600"/>
              </a:spcAft>
              <a:buFont typeface="Arial" panose="020B0604020202020204" pitchFamily="34" charset="0"/>
              <a:buChar char="•"/>
            </a:pPr>
            <a:r>
              <a:rPr lang="en-US" sz="1600" kern="100">
                <a:ea typeface="Aptos" panose="020B0004020202020204" pitchFamily="34" charset="0"/>
                <a:cs typeface="Arial" panose="020B0604020202020204" pitchFamily="34" charset="0"/>
              </a:rPr>
              <a:t>Amortize consistent, routine expenditures over the entire project duration</a:t>
            </a:r>
          </a:p>
          <a:p>
            <a:pPr marL="742950" lvl="1" indent="-285750" algn="l">
              <a:lnSpc>
                <a:spcPct val="114000"/>
              </a:lnSpc>
              <a:spcBef>
                <a:spcPts val="0"/>
              </a:spcBef>
              <a:spcAft>
                <a:spcPts val="600"/>
              </a:spcAft>
              <a:buFont typeface="Arial" panose="020B0604020202020204" pitchFamily="34" charset="0"/>
              <a:buChar char="•"/>
            </a:pPr>
            <a:r>
              <a:rPr lang="en-US" sz="1600" kern="100">
                <a:effectLst/>
                <a:ea typeface="Aptos" panose="020B0004020202020204" pitchFamily="34" charset="0"/>
                <a:cs typeface="Arial" panose="020B0604020202020204" pitchFamily="34" charset="0"/>
              </a:rPr>
              <a:t>Tie expense to a </a:t>
            </a:r>
            <a:r>
              <a:rPr lang="en-US" sz="1600" kern="100">
                <a:ea typeface="Aptos" panose="020B0004020202020204" pitchFamily="34" charset="0"/>
                <a:cs typeface="Arial" panose="020B0604020202020204" pitchFamily="34" charset="0"/>
              </a:rPr>
              <a:t>specific project aim or goal (e.g., to conduct animal model studies)</a:t>
            </a:r>
          </a:p>
          <a:p>
            <a:pPr marL="742950" lvl="1" indent="-285750" algn="l">
              <a:lnSpc>
                <a:spcPct val="114000"/>
              </a:lnSpc>
              <a:spcBef>
                <a:spcPts val="0"/>
              </a:spcBef>
              <a:spcAft>
                <a:spcPts val="600"/>
              </a:spcAft>
              <a:buFont typeface="Arial" panose="020B0604020202020204" pitchFamily="34" charset="0"/>
              <a:buChar char="•"/>
            </a:pPr>
            <a:r>
              <a:rPr lang="en-US" sz="1600" kern="100">
                <a:effectLst/>
                <a:ea typeface="Aptos" panose="020B0004020202020204" pitchFamily="34" charset="0"/>
                <a:cs typeface="Arial" panose="020B0604020202020204" pitchFamily="34" charset="0"/>
              </a:rPr>
              <a:t>If a multi</a:t>
            </a:r>
            <a:r>
              <a:rPr lang="en-US" sz="1600" kern="100">
                <a:ea typeface="Aptos" panose="020B0004020202020204" pitchFamily="34" charset="0"/>
                <a:cs typeface="Arial" panose="020B0604020202020204" pitchFamily="34" charset="0"/>
              </a:rPr>
              <a:t>-year project, provide a yearly budget (expenses in Year 1 vs. Year 2)</a:t>
            </a:r>
          </a:p>
          <a:p>
            <a:pPr marL="742950" lvl="1" indent="-285750" algn="l">
              <a:lnSpc>
                <a:spcPct val="114000"/>
              </a:lnSpc>
              <a:spcBef>
                <a:spcPts val="0"/>
              </a:spcBef>
              <a:spcAft>
                <a:spcPts val="600"/>
              </a:spcAft>
              <a:buFont typeface="Arial" panose="020B0604020202020204" pitchFamily="34" charset="0"/>
              <a:buChar char="•"/>
            </a:pPr>
            <a:r>
              <a:rPr lang="en-US" sz="1600" b="1" u="sng" kern="100">
                <a:solidFill>
                  <a:srgbClr val="FF0000"/>
                </a:solidFill>
                <a:effectLst/>
                <a:ea typeface="Aptos" panose="020B0004020202020204" pitchFamily="34" charset="0"/>
                <a:cs typeface="Arial" panose="020B0604020202020204" pitchFamily="34" charset="0"/>
              </a:rPr>
              <a:t>Budgets will be reviewed and vetted as part of the evaluation process </a:t>
            </a:r>
          </a:p>
          <a:p>
            <a:pPr marL="285750" indent="-285750">
              <a:lnSpc>
                <a:spcPct val="114000"/>
              </a:lnSpc>
              <a:spcBef>
                <a:spcPts val="0"/>
              </a:spcBef>
              <a:spcAft>
                <a:spcPts val="600"/>
              </a:spcAft>
              <a:buFont typeface="Arial" panose="020B0604020202020204" pitchFamily="34" charset="0"/>
              <a:buChar char="•"/>
            </a:pPr>
            <a:r>
              <a:rPr lang="en-US" sz="1800" b="1" kern="100">
                <a:ea typeface="Aptos" panose="020B0004020202020204" pitchFamily="34" charset="0"/>
                <a:cs typeface="Arial" panose="020B0604020202020204" pitchFamily="34" charset="0"/>
              </a:rPr>
              <a:t>Additional Support Required</a:t>
            </a:r>
          </a:p>
          <a:p>
            <a:pPr marL="742950" lvl="1" indent="-285750" algn="l">
              <a:lnSpc>
                <a:spcPct val="114000"/>
              </a:lnSpc>
              <a:spcBef>
                <a:spcPts val="0"/>
              </a:spcBef>
              <a:spcAft>
                <a:spcPts val="600"/>
              </a:spcAft>
              <a:buFont typeface="Arial" panose="020B0604020202020204" pitchFamily="34" charset="0"/>
              <a:buChar char="•"/>
            </a:pPr>
            <a:r>
              <a:rPr lang="en-US" sz="1600" kern="100">
                <a:ea typeface="Aptos" panose="020B0004020202020204" pitchFamily="34" charset="0"/>
                <a:cs typeface="Arial" panose="020B0604020202020204" pitchFamily="34" charset="0"/>
              </a:rPr>
              <a:t>Provide an estimated overall resource need (time, money, people) to advance your project beyond the Grubstake award goals into first in human clinical trials </a:t>
            </a:r>
          </a:p>
        </p:txBody>
      </p:sp>
      <p:sp>
        <p:nvSpPr>
          <p:cNvPr id="7" name="TextBox 6">
            <a:extLst>
              <a:ext uri="{FF2B5EF4-FFF2-40B4-BE49-F238E27FC236}">
                <a16:creationId xmlns:a16="http://schemas.microsoft.com/office/drawing/2014/main" id="{B1E7EB47-3971-8655-B7A7-813C1E49FF0E}"/>
              </a:ext>
            </a:extLst>
          </p:cNvPr>
          <p:cNvSpPr txBox="1"/>
          <p:nvPr/>
        </p:nvSpPr>
        <p:spPr>
          <a:xfrm>
            <a:off x="375292" y="5748575"/>
            <a:ext cx="7450252" cy="728405"/>
          </a:xfrm>
          <a:prstGeom prst="rect">
            <a:avLst/>
          </a:prstGeom>
          <a:noFill/>
        </p:spPr>
        <p:txBody>
          <a:bodyPr wrap="square">
            <a:spAutoFit/>
          </a:bodyPr>
          <a:lstStyle/>
          <a:p>
            <a:pPr algn="ctr">
              <a:lnSpc>
                <a:spcPts val="2560"/>
              </a:lnSpc>
              <a:spcBef>
                <a:spcPts val="600"/>
              </a:spcBef>
            </a:pPr>
            <a:r>
              <a:rPr lang="en-US" sz="1800" b="1" i="1">
                <a:solidFill>
                  <a:srgbClr val="00B0F0"/>
                </a:solidFill>
                <a:effectLst/>
                <a:ea typeface="Aptos" panose="020B0004020202020204" pitchFamily="34" charset="0"/>
              </a:rPr>
              <a:t>Please reach out to Gates Institute </a:t>
            </a:r>
            <a:r>
              <a:rPr lang="en-US" b="1" i="1">
                <a:solidFill>
                  <a:srgbClr val="00B0F0"/>
                </a:solidFill>
                <a:ea typeface="Aptos" panose="020B0004020202020204" pitchFamily="34" charset="0"/>
              </a:rPr>
              <a:t>Finance team for</a:t>
            </a:r>
            <a:r>
              <a:rPr lang="en-US" sz="1800" b="1" i="1">
                <a:solidFill>
                  <a:srgbClr val="00B0F0"/>
                </a:solidFill>
                <a:effectLst/>
                <a:ea typeface="Aptos" panose="020B0004020202020204" pitchFamily="34" charset="0"/>
              </a:rPr>
              <a:t> further assistance or guidance with Budget</a:t>
            </a:r>
            <a:endParaRPr lang="en-US" sz="1800" b="1" i="1">
              <a:solidFill>
                <a:srgbClr val="00B0F0"/>
              </a:solidFill>
            </a:endParaRPr>
          </a:p>
        </p:txBody>
      </p:sp>
      <p:pic>
        <p:nvPicPr>
          <p:cNvPr id="5" name="Picture 2" descr="Premium Vector | Tiny Businessman Character Tight Huge Budget Sack with  Belt. Businessman in Economy Crisis Situation Trying to Reduce Money  Spending. Investment Decrease, Sale Drop. Cartoon People Vector Illustration">
            <a:extLst>
              <a:ext uri="{FF2B5EF4-FFF2-40B4-BE49-F238E27FC236}">
                <a16:creationId xmlns:a16="http://schemas.microsoft.com/office/drawing/2014/main" id="{660B69BC-B15F-6425-33C7-92EEA2F9AA9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8386" r="9939"/>
          <a:stretch/>
        </p:blipFill>
        <p:spPr bwMode="auto">
          <a:xfrm>
            <a:off x="8929329" y="603504"/>
            <a:ext cx="2887377" cy="2168535"/>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Builder business help icon Royalty Free Vector Image">
            <a:extLst>
              <a:ext uri="{FF2B5EF4-FFF2-40B4-BE49-F238E27FC236}">
                <a16:creationId xmlns:a16="http://schemas.microsoft.com/office/drawing/2014/main" id="{F4BF10F8-9AEA-4C60-527C-85E43A5973F1}"/>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7871"/>
          <a:stretch/>
        </p:blipFill>
        <p:spPr bwMode="auto">
          <a:xfrm>
            <a:off x="9108505" y="3429000"/>
            <a:ext cx="2529027" cy="2516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11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FB90554-9355-4589-82BA-C469D145E0B9}"/>
              </a:ext>
            </a:extLst>
          </p:cNvPr>
          <p:cNvPicPr>
            <a:picLocks noChangeAspect="1"/>
          </p:cNvPicPr>
          <p:nvPr/>
        </p:nvPicPr>
        <p:blipFill>
          <a:blip r:embed="rId4"/>
          <a:stretch>
            <a:fillRect/>
          </a:stretch>
        </p:blipFill>
        <p:spPr>
          <a:xfrm>
            <a:off x="8446195" y="5708591"/>
            <a:ext cx="3745805" cy="1149409"/>
          </a:xfrm>
          <a:prstGeom prst="rect">
            <a:avLst/>
          </a:prstGeom>
        </p:spPr>
      </p:pic>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5075" name="think-cell Slide" r:id="rId5" imgW="421" imgH="423" progId="TCLayout.ActiveDocument.1">
                  <p:embed/>
                </p:oleObj>
              </mc:Choice>
              <mc:Fallback>
                <p:oleObj name="think-cell Slide" r:id="rId5" imgW="421" imgH="423" progId="TCLayout.ActiveDocument.1">
                  <p:embed/>
                  <p:pic>
                    <p:nvPicPr>
                      <p:cNvPr id="4"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162685"/>
            <a:ext cx="7266214" cy="670459"/>
          </a:xfrm>
        </p:spPr>
        <p:txBody>
          <a:bodyPr/>
          <a:lstStyle/>
          <a:p>
            <a:pPr algn="ctr"/>
            <a:r>
              <a:rPr lang="en-US" sz="3200"/>
              <a:t>Part 2: Project Information</a:t>
            </a:r>
          </a:p>
        </p:txBody>
      </p:sp>
      <p:sp>
        <p:nvSpPr>
          <p:cNvPr id="3" name="Subtitle 2"/>
          <p:cNvSpPr>
            <a:spLocks noGrp="1"/>
          </p:cNvSpPr>
          <p:nvPr>
            <p:ph type="subTitle" idx="1"/>
          </p:nvPr>
        </p:nvSpPr>
        <p:spPr>
          <a:xfrm>
            <a:off x="279179" y="711463"/>
            <a:ext cx="8284076" cy="5173980"/>
          </a:xfrm>
          <a:ln w="12700">
            <a:noFill/>
          </a:ln>
        </p:spPr>
        <p:txBody>
          <a:bodyPr vert="horz" wrap="square" lIns="0" tIns="0" rIns="0" bIns="0" rtlCol="0" anchor="t">
            <a:spAutoFit/>
          </a:bodyPr>
          <a:lstStyle/>
          <a:p>
            <a:pPr>
              <a:lnSpc>
                <a:spcPct val="114000"/>
              </a:lnSpc>
              <a:spcBef>
                <a:spcPts val="0"/>
              </a:spcBef>
              <a:spcAft>
                <a:spcPts val="600"/>
              </a:spcAft>
            </a:pPr>
            <a:r>
              <a:rPr lang="en-US" b="1"/>
              <a:t>Budget and Competitive Landscape Plan: (15%)</a:t>
            </a:r>
          </a:p>
          <a:p>
            <a:pPr>
              <a:lnSpc>
                <a:spcPct val="100000"/>
              </a:lnSpc>
              <a:spcBef>
                <a:spcPts val="0"/>
              </a:spcBef>
            </a:pPr>
            <a:endParaRPr lang="en-US" sz="1600" kern="100">
              <a:ea typeface="Aptos" panose="020B0004020202020204" pitchFamily="34" charset="0"/>
              <a:cs typeface="Arial" panose="020B0604020202020204" pitchFamily="34" charset="0"/>
            </a:endParaRPr>
          </a:p>
          <a:p>
            <a:pPr marL="285750" indent="-285750">
              <a:lnSpc>
                <a:spcPct val="114000"/>
              </a:lnSpc>
              <a:spcBef>
                <a:spcPts val="0"/>
              </a:spcBef>
              <a:spcAft>
                <a:spcPts val="600"/>
              </a:spcAft>
              <a:buFont typeface="Arial" panose="020B0604020202020204" pitchFamily="34" charset="0"/>
              <a:buChar char="•"/>
            </a:pPr>
            <a:r>
              <a:rPr lang="en-US" sz="1800" b="1" kern="100">
                <a:effectLst/>
                <a:ea typeface="Aptos" panose="020B0004020202020204" pitchFamily="34" charset="0"/>
                <a:cs typeface="Arial"/>
              </a:rPr>
              <a:t>Market Analysis</a:t>
            </a:r>
          </a:p>
          <a:p>
            <a:pPr marL="742950" lvl="1" indent="-285750" algn="l">
              <a:lnSpc>
                <a:spcPct val="114000"/>
              </a:lnSpc>
              <a:spcBef>
                <a:spcPts val="0"/>
              </a:spcBef>
              <a:spcAft>
                <a:spcPts val="600"/>
              </a:spcAft>
              <a:buFont typeface="Arial" panose="020B0604020202020204" pitchFamily="34" charset="0"/>
              <a:buChar char="•"/>
            </a:pPr>
            <a:r>
              <a:rPr lang="en-US" sz="1600" kern="100">
                <a:ea typeface="Aptos" panose="020B0004020202020204" pitchFamily="34" charset="0"/>
                <a:cs typeface="Arial"/>
              </a:rPr>
              <a:t>We expect applicants to understand their target market, conduct market analysis research, and provide a summary of findings</a:t>
            </a:r>
          </a:p>
          <a:p>
            <a:pPr marL="742950" lvl="1" indent="-285750" algn="l">
              <a:lnSpc>
                <a:spcPct val="114000"/>
              </a:lnSpc>
              <a:spcBef>
                <a:spcPts val="0"/>
              </a:spcBef>
              <a:spcAft>
                <a:spcPts val="600"/>
              </a:spcAft>
              <a:buFont typeface="Arial" panose="020B0604020202020204" pitchFamily="34" charset="0"/>
              <a:buChar char="•"/>
            </a:pPr>
            <a:r>
              <a:rPr lang="en-US" sz="1600" kern="100">
                <a:effectLst/>
                <a:ea typeface="Aptos" panose="020B0004020202020204" pitchFamily="34" charset="0"/>
                <a:cs typeface="Arial"/>
              </a:rPr>
              <a:t>What is your target market? (</a:t>
            </a:r>
            <a:r>
              <a:rPr lang="en-US" sz="1600" kern="100">
                <a:ea typeface="Aptos" panose="020B0004020202020204" pitchFamily="34" charset="0"/>
                <a:cs typeface="Arial"/>
              </a:rPr>
              <a:t>e</a:t>
            </a:r>
            <a:r>
              <a:rPr lang="en-US" sz="1600" kern="100">
                <a:effectLst/>
                <a:ea typeface="Aptos" panose="020B0004020202020204" pitchFamily="34" charset="0"/>
                <a:cs typeface="Arial"/>
              </a:rPr>
              <a:t>.g., patient population, indication,</a:t>
            </a:r>
            <a:r>
              <a:rPr lang="en-US" sz="1600" kern="100">
                <a:solidFill>
                  <a:srgbClr val="FF0000"/>
                </a:solidFill>
                <a:effectLst/>
                <a:ea typeface="Aptos" panose="020B0004020202020204" pitchFamily="34" charset="0"/>
                <a:cs typeface="Arial"/>
              </a:rPr>
              <a:t> </a:t>
            </a:r>
            <a:r>
              <a:rPr lang="en-US" sz="1600" kern="100">
                <a:ea typeface="Aptos" panose="020B0004020202020204" pitchFamily="34" charset="0"/>
                <a:cs typeface="Arial"/>
              </a:rPr>
              <a:t>market value, etc</a:t>
            </a:r>
            <a:r>
              <a:rPr lang="en-US" sz="1600" kern="100">
                <a:effectLst/>
                <a:ea typeface="Aptos" panose="020B0004020202020204" pitchFamily="34" charset="0"/>
                <a:cs typeface="Arial"/>
              </a:rPr>
              <a:t>.)</a:t>
            </a:r>
          </a:p>
          <a:p>
            <a:pPr marL="742950" lvl="1" indent="-285750" algn="l">
              <a:lnSpc>
                <a:spcPct val="114000"/>
              </a:lnSpc>
              <a:spcBef>
                <a:spcPts val="0"/>
              </a:spcBef>
              <a:spcAft>
                <a:spcPts val="600"/>
              </a:spcAft>
              <a:buFont typeface="Arial" panose="020B0604020202020204" pitchFamily="34" charset="0"/>
              <a:buChar char="•"/>
            </a:pPr>
            <a:r>
              <a:rPr lang="en-US" sz="1600" kern="100">
                <a:effectLst/>
                <a:ea typeface="Aptos" panose="020B0004020202020204" pitchFamily="34" charset="0"/>
                <a:cs typeface="Arial"/>
              </a:rPr>
              <a:t>What </a:t>
            </a:r>
            <a:r>
              <a:rPr lang="en-US" sz="1600" kern="100">
                <a:ea typeface="Aptos" panose="020B0004020202020204" pitchFamily="34" charset="0"/>
                <a:cs typeface="Arial"/>
              </a:rPr>
              <a:t>is</a:t>
            </a:r>
            <a:r>
              <a:rPr lang="en-US" sz="1600" kern="100">
                <a:effectLst/>
                <a:ea typeface="Aptos" panose="020B0004020202020204" pitchFamily="34" charset="0"/>
                <a:cs typeface="Arial"/>
              </a:rPr>
              <a:t> the existing standard of care?</a:t>
            </a:r>
          </a:p>
          <a:p>
            <a:pPr marL="742950" lvl="1" indent="-285750" algn="l">
              <a:lnSpc>
                <a:spcPct val="114000"/>
              </a:lnSpc>
              <a:spcBef>
                <a:spcPts val="0"/>
              </a:spcBef>
              <a:spcAft>
                <a:spcPts val="600"/>
              </a:spcAft>
              <a:buFont typeface="Arial" panose="020B0604020202020204" pitchFamily="34" charset="0"/>
              <a:buChar char="•"/>
            </a:pPr>
            <a:r>
              <a:rPr lang="en-US" sz="1600" kern="100">
                <a:ea typeface="Aptos" panose="020B0004020202020204" pitchFamily="34" charset="0"/>
                <a:cs typeface="Arial"/>
              </a:rPr>
              <a:t>What opportunities exist for growth or expansion into secondary/future markets?</a:t>
            </a:r>
          </a:p>
          <a:p>
            <a:pPr marL="742950" lvl="1" indent="-285750" algn="l">
              <a:lnSpc>
                <a:spcPct val="114000"/>
              </a:lnSpc>
              <a:spcBef>
                <a:spcPts val="0"/>
              </a:spcBef>
              <a:spcAft>
                <a:spcPts val="600"/>
              </a:spcAft>
              <a:buFont typeface="Arial" panose="020B0604020202020204" pitchFamily="34" charset="0"/>
              <a:buChar char="•"/>
            </a:pPr>
            <a:r>
              <a:rPr lang="en-US" sz="1600" kern="100">
                <a:effectLst/>
                <a:ea typeface="Aptos" panose="020B0004020202020204" pitchFamily="34" charset="0"/>
                <a:cs typeface="Arial"/>
              </a:rPr>
              <a:t>What are your assumptions regarding the future of the target market? (e.g., we </a:t>
            </a:r>
            <a:r>
              <a:rPr lang="en-US" sz="1600" kern="100">
                <a:ea typeface="Aptos" panose="020B0004020202020204" pitchFamily="34" charset="0"/>
                <a:cs typeface="Arial"/>
              </a:rPr>
              <a:t>expect the market to grow X%, CAGR, etc.)</a:t>
            </a:r>
            <a:endParaRPr lang="en-US" sz="1600" kern="100">
              <a:effectLst/>
              <a:ea typeface="Aptos" panose="020B0004020202020204" pitchFamily="34" charset="0"/>
              <a:cs typeface="Arial"/>
            </a:endParaRPr>
          </a:p>
          <a:p>
            <a:pPr marL="285750" indent="-285750">
              <a:lnSpc>
                <a:spcPct val="114000"/>
              </a:lnSpc>
              <a:spcBef>
                <a:spcPts val="600"/>
              </a:spcBef>
              <a:buFont typeface="Arial" panose="020B0604020202020204" pitchFamily="34" charset="0"/>
              <a:buChar char="•"/>
            </a:pPr>
            <a:r>
              <a:rPr lang="en-US" sz="1800" b="1" kern="100">
                <a:ea typeface="Aptos" panose="020B0004020202020204" pitchFamily="34" charset="0"/>
                <a:cs typeface="Arial"/>
              </a:rPr>
              <a:t>Competitive Advantage</a:t>
            </a:r>
          </a:p>
          <a:p>
            <a:pPr marL="742950" lvl="1" indent="-285750" algn="l">
              <a:lnSpc>
                <a:spcPct val="114000"/>
              </a:lnSpc>
              <a:spcBef>
                <a:spcPts val="600"/>
              </a:spcBef>
              <a:buFont typeface="Arial" panose="020B0604020202020204" pitchFamily="34" charset="0"/>
              <a:buChar char="•"/>
            </a:pPr>
            <a:r>
              <a:rPr lang="en-US" sz="1600" kern="100">
                <a:effectLst/>
                <a:ea typeface="Aptos" panose="020B0004020202020204" pitchFamily="34" charset="0"/>
                <a:cs typeface="Arial"/>
              </a:rPr>
              <a:t>What </a:t>
            </a:r>
            <a:r>
              <a:rPr lang="en-US" sz="1600" kern="100">
                <a:ea typeface="Aptos" panose="020B0004020202020204" pitchFamily="34" charset="0"/>
                <a:cs typeface="Arial"/>
              </a:rPr>
              <a:t>competitors are there, and </a:t>
            </a:r>
            <a:r>
              <a:rPr lang="en-US" sz="1600" kern="100">
                <a:effectLst/>
                <a:ea typeface="Aptos" panose="020B0004020202020204" pitchFamily="34" charset="0"/>
                <a:cs typeface="Arial"/>
              </a:rPr>
              <a:t>advantages does your product, technology, approach provide over similar products or the current standard of care</a:t>
            </a:r>
            <a:r>
              <a:rPr lang="en-US" sz="1600" kern="100">
                <a:ea typeface="Aptos" panose="020B0004020202020204" pitchFamily="34" charset="0"/>
                <a:cs typeface="Arial"/>
              </a:rPr>
              <a:t> or those in clinical trials?</a:t>
            </a:r>
            <a:endParaRPr lang="en-US" sz="1600" kern="100">
              <a:effectLst/>
              <a:ea typeface="Aptos" panose="020B0004020202020204" pitchFamily="34" charset="0"/>
              <a:cs typeface="Arial" panose="020B0604020202020204" pitchFamily="34" charset="0"/>
            </a:endParaRPr>
          </a:p>
          <a:p>
            <a:pPr marL="742950" lvl="1" indent="-285750" algn="l">
              <a:lnSpc>
                <a:spcPct val="114000"/>
              </a:lnSpc>
              <a:spcBef>
                <a:spcPts val="600"/>
              </a:spcBef>
              <a:buFont typeface="Arial" panose="020B0604020202020204" pitchFamily="34" charset="0"/>
              <a:buChar char="•"/>
            </a:pPr>
            <a:r>
              <a:rPr lang="en-US" sz="1600" kern="100">
                <a:ea typeface="Aptos" panose="020B0004020202020204" pitchFamily="34" charset="0"/>
                <a:cs typeface="Arial"/>
              </a:rPr>
              <a:t>How will your product or technology continue to distinguish or differentiate itself?</a:t>
            </a:r>
            <a:endParaRPr lang="en-US" sz="1600" kern="100">
              <a:effectLst/>
              <a:ea typeface="Aptos" panose="020B0004020202020204" pitchFamily="34" charset="0"/>
              <a:cs typeface="Arial"/>
            </a:endParaRPr>
          </a:p>
        </p:txBody>
      </p:sp>
      <p:sp>
        <p:nvSpPr>
          <p:cNvPr id="7" name="TextBox 6">
            <a:extLst>
              <a:ext uri="{FF2B5EF4-FFF2-40B4-BE49-F238E27FC236}">
                <a16:creationId xmlns:a16="http://schemas.microsoft.com/office/drawing/2014/main" id="{B1E7EB47-3971-8655-B7A7-813C1E49FF0E}"/>
              </a:ext>
            </a:extLst>
          </p:cNvPr>
          <p:cNvSpPr txBox="1"/>
          <p:nvPr/>
        </p:nvSpPr>
        <p:spPr>
          <a:xfrm>
            <a:off x="455442" y="5885443"/>
            <a:ext cx="7753724" cy="728405"/>
          </a:xfrm>
          <a:prstGeom prst="rect">
            <a:avLst/>
          </a:prstGeom>
          <a:noFill/>
        </p:spPr>
        <p:txBody>
          <a:bodyPr wrap="square">
            <a:spAutoFit/>
          </a:bodyPr>
          <a:lstStyle/>
          <a:p>
            <a:pPr algn="ctr">
              <a:lnSpc>
                <a:spcPts val="2560"/>
              </a:lnSpc>
              <a:spcBef>
                <a:spcPts val="600"/>
              </a:spcBef>
            </a:pPr>
            <a:r>
              <a:rPr lang="en-US" sz="1800" b="1" i="1">
                <a:solidFill>
                  <a:srgbClr val="00B0F0"/>
                </a:solidFill>
                <a:effectLst/>
                <a:ea typeface="Aptos" panose="020B0004020202020204" pitchFamily="34" charset="0"/>
              </a:rPr>
              <a:t>Please reach out to </a:t>
            </a:r>
            <a:r>
              <a:rPr lang="en-US" b="1" i="1">
                <a:solidFill>
                  <a:srgbClr val="00B0F0"/>
                </a:solidFill>
                <a:ea typeface="Aptos" panose="020B0004020202020204" pitchFamily="34" charset="0"/>
              </a:rPr>
              <a:t>CU Innovations for</a:t>
            </a:r>
            <a:r>
              <a:rPr lang="en-US" sz="1800" b="1" i="1">
                <a:solidFill>
                  <a:srgbClr val="00B0F0"/>
                </a:solidFill>
                <a:effectLst/>
                <a:ea typeface="Aptos" panose="020B0004020202020204" pitchFamily="34" charset="0"/>
              </a:rPr>
              <a:t> further assistance or guidance </a:t>
            </a:r>
            <a:r>
              <a:rPr lang="en-US" b="1" i="1">
                <a:solidFill>
                  <a:srgbClr val="00B0F0"/>
                </a:solidFill>
                <a:ea typeface="Aptos" panose="020B0004020202020204" pitchFamily="34" charset="0"/>
              </a:rPr>
              <a:t>on Market Analysis or Competitive Advantage analyses</a:t>
            </a:r>
            <a:endParaRPr lang="en-US" sz="1800" b="1" i="1">
              <a:solidFill>
                <a:srgbClr val="00B0F0"/>
              </a:solidFill>
            </a:endParaRPr>
          </a:p>
        </p:txBody>
      </p:sp>
      <p:pic>
        <p:nvPicPr>
          <p:cNvPr id="10242" name="Picture 2" descr="Market analysis - Free business and finance icons">
            <a:extLst>
              <a:ext uri="{FF2B5EF4-FFF2-40B4-BE49-F238E27FC236}">
                <a16:creationId xmlns:a16="http://schemas.microsoft.com/office/drawing/2014/main" id="{B15F5DAC-3F05-9E90-5015-C61A5E23E4E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89609" y="591700"/>
            <a:ext cx="2508116" cy="250811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ompetitive Landscape Vector Art, Icons, and Graphics for Free Download">
            <a:extLst>
              <a:ext uri="{FF2B5EF4-FFF2-40B4-BE49-F238E27FC236}">
                <a16:creationId xmlns:a16="http://schemas.microsoft.com/office/drawing/2014/main" id="{82A5006B-5BBD-EB89-8996-A05661ACC7E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782009" y="3758185"/>
            <a:ext cx="3130812" cy="2179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4332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0ADB8C-1570-445E-BA96-807B2B1E5E88}"/>
              </a:ext>
            </a:extLst>
          </p:cNvPr>
          <p:cNvPicPr>
            <a:picLocks noChangeAspect="1"/>
          </p:cNvPicPr>
          <p:nvPr/>
        </p:nvPicPr>
        <p:blipFill>
          <a:blip r:embed="rId4"/>
          <a:stretch>
            <a:fillRect/>
          </a:stretch>
        </p:blipFill>
        <p:spPr>
          <a:xfrm>
            <a:off x="8446195" y="5708591"/>
            <a:ext cx="3745805" cy="1149409"/>
          </a:xfrm>
          <a:prstGeom prst="rect">
            <a:avLst/>
          </a:prstGeom>
        </p:spPr>
      </p:pic>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6099" name="think-cell Slide" r:id="rId5" imgW="421" imgH="423" progId="TCLayout.ActiveDocument.1">
                  <p:embed/>
                </p:oleObj>
              </mc:Choice>
              <mc:Fallback>
                <p:oleObj name="think-cell Slide" r:id="rId5" imgW="421" imgH="423" progId="TCLayout.ActiveDocument.1">
                  <p:embed/>
                  <p:pic>
                    <p:nvPicPr>
                      <p:cNvPr id="4"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162685"/>
            <a:ext cx="7266214" cy="670459"/>
          </a:xfrm>
        </p:spPr>
        <p:txBody>
          <a:bodyPr/>
          <a:lstStyle/>
          <a:p>
            <a:pPr algn="ctr"/>
            <a:r>
              <a:rPr lang="en-US" sz="3200"/>
              <a:t>Part 2: Project Information</a:t>
            </a:r>
          </a:p>
        </p:txBody>
      </p:sp>
      <p:sp>
        <p:nvSpPr>
          <p:cNvPr id="3" name="Subtitle 2"/>
          <p:cNvSpPr>
            <a:spLocks noGrp="1"/>
          </p:cNvSpPr>
          <p:nvPr>
            <p:ph type="subTitle" idx="1"/>
          </p:nvPr>
        </p:nvSpPr>
        <p:spPr>
          <a:xfrm>
            <a:off x="375292" y="759534"/>
            <a:ext cx="8096904" cy="4669099"/>
          </a:xfrm>
          <a:ln w="12700">
            <a:noFill/>
          </a:ln>
        </p:spPr>
        <p:txBody>
          <a:bodyPr wrap="square">
            <a:spAutoFit/>
          </a:bodyPr>
          <a:lstStyle/>
          <a:p>
            <a:pPr>
              <a:lnSpc>
                <a:spcPct val="114000"/>
              </a:lnSpc>
              <a:spcBef>
                <a:spcPts val="0"/>
              </a:spcBef>
              <a:spcAft>
                <a:spcPts val="600"/>
              </a:spcAft>
            </a:pPr>
            <a:endParaRPr lang="en-US" b="1"/>
          </a:p>
          <a:p>
            <a:pPr>
              <a:lnSpc>
                <a:spcPct val="114000"/>
              </a:lnSpc>
              <a:spcBef>
                <a:spcPts val="0"/>
              </a:spcBef>
              <a:spcAft>
                <a:spcPts val="600"/>
              </a:spcAft>
            </a:pPr>
            <a:r>
              <a:rPr lang="en-US" b="1"/>
              <a:t>Budget and Competitive Landscape Plan: (15%)</a:t>
            </a:r>
          </a:p>
          <a:p>
            <a:pPr algn="ctr">
              <a:lnSpc>
                <a:spcPct val="114000"/>
              </a:lnSpc>
              <a:spcBef>
                <a:spcPts val="0"/>
              </a:spcBef>
              <a:spcAft>
                <a:spcPts val="600"/>
              </a:spcAft>
            </a:pPr>
            <a:r>
              <a:rPr lang="en-US" sz="2400" b="0" i="1">
                <a:solidFill>
                  <a:srgbClr val="0070C0"/>
                </a:solidFill>
                <a:effectLst/>
              </a:rPr>
              <a:t>“No one does their best work alon</a:t>
            </a:r>
            <a:r>
              <a:rPr lang="en-US" sz="2400" i="1">
                <a:solidFill>
                  <a:srgbClr val="0070C0"/>
                </a:solidFill>
              </a:rPr>
              <a:t>e.” – Charles C. Gates</a:t>
            </a:r>
          </a:p>
          <a:p>
            <a:pPr marL="285750" indent="-285750">
              <a:lnSpc>
                <a:spcPct val="114000"/>
              </a:lnSpc>
              <a:spcBef>
                <a:spcPts val="0"/>
              </a:spcBef>
              <a:spcAft>
                <a:spcPts val="600"/>
              </a:spcAft>
              <a:buFont typeface="Arial" panose="020B0604020202020204" pitchFamily="34" charset="0"/>
              <a:buChar char="•"/>
            </a:pPr>
            <a:r>
              <a:rPr lang="en-US" sz="1800" b="1" kern="100">
                <a:ea typeface="Aptos" panose="020B0004020202020204" pitchFamily="34" charset="0"/>
                <a:cs typeface="Arial" panose="020B0604020202020204" pitchFamily="34" charset="0"/>
              </a:rPr>
              <a:t>Engagement</a:t>
            </a:r>
            <a:endParaRPr lang="en-US" sz="1800" b="1" kern="100">
              <a:effectLst/>
              <a:ea typeface="Aptos" panose="020B0004020202020204" pitchFamily="34" charset="0"/>
              <a:cs typeface="Arial" panose="020B0604020202020204" pitchFamily="34" charset="0"/>
            </a:endParaRPr>
          </a:p>
          <a:p>
            <a:pPr marL="742950" lvl="1" indent="-285750" algn="l">
              <a:lnSpc>
                <a:spcPct val="114000"/>
              </a:lnSpc>
              <a:spcBef>
                <a:spcPts val="0"/>
              </a:spcBef>
              <a:spcAft>
                <a:spcPts val="600"/>
              </a:spcAft>
              <a:buFont typeface="Arial" panose="020B0604020202020204" pitchFamily="34" charset="0"/>
              <a:buChar char="•"/>
            </a:pPr>
            <a:r>
              <a:rPr lang="en-US" sz="1600" kern="100">
                <a:ea typeface="Aptos" panose="020B0004020202020204" pitchFamily="34" charset="0"/>
                <a:cs typeface="Arial" panose="020B0604020202020204" pitchFamily="34" charset="0"/>
              </a:rPr>
              <a:t>Indicate how you, your team, and your project are connected to the greater Anschutz and/or Colorado community</a:t>
            </a:r>
          </a:p>
          <a:p>
            <a:pPr marL="742950" lvl="1" indent="-285750" algn="l">
              <a:lnSpc>
                <a:spcPct val="114000"/>
              </a:lnSpc>
              <a:spcBef>
                <a:spcPts val="0"/>
              </a:spcBef>
              <a:spcAft>
                <a:spcPts val="600"/>
              </a:spcAft>
              <a:buFont typeface="Arial" panose="020B0604020202020204" pitchFamily="34" charset="0"/>
              <a:buChar char="•"/>
            </a:pPr>
            <a:r>
              <a:rPr lang="en-US" sz="1600" kern="100">
                <a:effectLst/>
                <a:ea typeface="Aptos" panose="020B0004020202020204" pitchFamily="34" charset="0"/>
                <a:cs typeface="Arial" panose="020B0604020202020204" pitchFamily="34" charset="0"/>
              </a:rPr>
              <a:t>Explain </a:t>
            </a:r>
            <a:r>
              <a:rPr lang="en-US" sz="1600" kern="100">
                <a:ea typeface="Aptos" panose="020B0004020202020204" pitchFamily="34" charset="0"/>
                <a:cs typeface="Arial" panose="020B0604020202020204" pitchFamily="34" charset="0"/>
              </a:rPr>
              <a:t>the diversity and combination of expertise and experience your team brings with the proposed project</a:t>
            </a:r>
          </a:p>
          <a:p>
            <a:pPr marL="742950" lvl="1" indent="-285750" algn="l">
              <a:lnSpc>
                <a:spcPct val="114000"/>
              </a:lnSpc>
              <a:spcBef>
                <a:spcPts val="0"/>
              </a:spcBef>
              <a:spcAft>
                <a:spcPts val="600"/>
              </a:spcAft>
              <a:buFont typeface="Arial" panose="020B0604020202020204" pitchFamily="34" charset="0"/>
              <a:buChar char="•"/>
            </a:pPr>
            <a:r>
              <a:rPr lang="en-US" sz="1600" kern="100">
                <a:ea typeface="Aptos" panose="020B0004020202020204" pitchFamily="34" charset="0"/>
                <a:cs typeface="Arial" panose="020B0604020202020204" pitchFamily="34" charset="0"/>
              </a:rPr>
              <a:t>How will the individual expertise/experience be leveraged to succeed?</a:t>
            </a:r>
          </a:p>
          <a:p>
            <a:pPr marL="285750" indent="-285750">
              <a:lnSpc>
                <a:spcPct val="114000"/>
              </a:lnSpc>
              <a:spcBef>
                <a:spcPts val="600"/>
              </a:spcBef>
              <a:buFont typeface="Arial" panose="020B0604020202020204" pitchFamily="34" charset="0"/>
              <a:buChar char="•"/>
            </a:pPr>
            <a:r>
              <a:rPr lang="en-US" sz="1800" b="1" kern="100">
                <a:ea typeface="Aptos" panose="020B0004020202020204" pitchFamily="34" charset="0"/>
                <a:cs typeface="Arial" panose="020B0604020202020204" pitchFamily="34" charset="0"/>
              </a:rPr>
              <a:t>Bench to Bedside Experience</a:t>
            </a:r>
          </a:p>
          <a:p>
            <a:pPr marL="742950" lvl="1" indent="-285750" algn="l">
              <a:lnSpc>
                <a:spcPct val="114000"/>
              </a:lnSpc>
              <a:spcBef>
                <a:spcPts val="600"/>
              </a:spcBef>
              <a:buFont typeface="Arial" panose="020B0604020202020204" pitchFamily="34" charset="0"/>
              <a:buChar char="•"/>
            </a:pPr>
            <a:r>
              <a:rPr lang="en-US" sz="1600" kern="100">
                <a:effectLst/>
                <a:ea typeface="Aptos" panose="020B0004020202020204" pitchFamily="34" charset="0"/>
                <a:cs typeface="Arial" panose="020B0604020202020204" pitchFamily="34" charset="0"/>
              </a:rPr>
              <a:t>Emphasize any prior experience with product/technology development from research to clinical trial, and how those experiences will translate to the current project</a:t>
            </a:r>
          </a:p>
        </p:txBody>
      </p:sp>
      <p:pic>
        <p:nvPicPr>
          <p:cNvPr id="12290" name="Picture 2" descr="Engagement Icons PNG, Vector, PSD, and Clipart With Transparent Background  for Free Download | Pngtree">
            <a:extLst>
              <a:ext uri="{FF2B5EF4-FFF2-40B4-BE49-F238E27FC236}">
                <a16:creationId xmlns:a16="http://schemas.microsoft.com/office/drawing/2014/main" id="{3BCF1E91-A7D6-D9A3-5E4C-89A51196F62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5992" b="11076"/>
          <a:stretch/>
        </p:blipFill>
        <p:spPr bwMode="auto">
          <a:xfrm>
            <a:off x="8539221" y="759534"/>
            <a:ext cx="3583329" cy="2255107"/>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Workshop 11: From bench to bedside | Saphire">
            <a:extLst>
              <a:ext uri="{FF2B5EF4-FFF2-40B4-BE49-F238E27FC236}">
                <a16:creationId xmlns:a16="http://schemas.microsoft.com/office/drawing/2014/main" id="{4CE5267E-F9F6-4638-88BD-362D16C228E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15217"/>
          <a:stretch/>
        </p:blipFill>
        <p:spPr bwMode="auto">
          <a:xfrm>
            <a:off x="8576047" y="4156599"/>
            <a:ext cx="3451580" cy="1734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34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7123"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93314"/>
            <a:ext cx="7266214" cy="1402108"/>
          </a:xfrm>
        </p:spPr>
        <p:txBody>
          <a:bodyPr/>
          <a:lstStyle/>
          <a:p>
            <a:pPr algn="ctr"/>
            <a:r>
              <a:rPr lang="en-US" sz="3200"/>
              <a:t>Follow-on Requirements/Requests</a:t>
            </a:r>
          </a:p>
        </p:txBody>
      </p:sp>
      <p:sp>
        <p:nvSpPr>
          <p:cNvPr id="3" name="Subtitle 2"/>
          <p:cNvSpPr>
            <a:spLocks noGrp="1"/>
          </p:cNvSpPr>
          <p:nvPr>
            <p:ph type="subTitle" idx="1"/>
          </p:nvPr>
        </p:nvSpPr>
        <p:spPr>
          <a:xfrm>
            <a:off x="314536" y="2046452"/>
            <a:ext cx="8083203" cy="4221669"/>
          </a:xfrm>
          <a:ln w="12700">
            <a:noFill/>
          </a:ln>
        </p:spPr>
        <p:txBody>
          <a:bodyPr wrap="square">
            <a:spAutoFit/>
          </a:bodyPr>
          <a:lstStyle/>
          <a:p>
            <a:pPr marL="457200" indent="-457200">
              <a:buFont typeface="Arial" panose="020B0604020202020204" pitchFamily="34" charset="0"/>
              <a:buChar char="•"/>
            </a:pPr>
            <a:r>
              <a:rPr lang="en-US"/>
              <a:t>Provide regular scientific updates, </a:t>
            </a:r>
            <a:r>
              <a:rPr lang="en-US" b="1" i="1" u="sng"/>
              <a:t>a minimum of every six (6) months</a:t>
            </a:r>
            <a:r>
              <a:rPr lang="en-US"/>
              <a:t>, to Gates Institute and CU Innovations</a:t>
            </a:r>
          </a:p>
          <a:p>
            <a:pPr marL="914400" lvl="1" indent="-457200" algn="l">
              <a:buFont typeface="Arial" panose="020B0604020202020204" pitchFamily="34" charset="0"/>
              <a:buChar char="•"/>
            </a:pPr>
            <a:r>
              <a:rPr lang="en-US"/>
              <a:t>Publications or abstracts on campus or at scientific meetings</a:t>
            </a:r>
          </a:p>
          <a:p>
            <a:pPr marL="457200" indent="-457200">
              <a:buFont typeface="Arial" panose="020B0604020202020204" pitchFamily="34" charset="0"/>
              <a:buChar char="•"/>
            </a:pPr>
            <a:r>
              <a:rPr lang="en-US"/>
              <a:t>Outcomes of using the Grubstake award</a:t>
            </a:r>
          </a:p>
          <a:p>
            <a:pPr marL="914400" lvl="1" indent="-457200" algn="l">
              <a:buFont typeface="Arial" panose="020B0604020202020204" pitchFamily="34" charset="0"/>
              <a:buChar char="•"/>
            </a:pPr>
            <a:r>
              <a:rPr lang="en-US"/>
              <a:t>Publications, patent applications, etc.</a:t>
            </a:r>
          </a:p>
          <a:p>
            <a:pPr marL="914400" lvl="1" indent="-457200" algn="l">
              <a:buFont typeface="Arial" panose="020B0604020202020204" pitchFamily="34" charset="0"/>
              <a:buChar char="•"/>
            </a:pPr>
            <a:r>
              <a:rPr lang="en-US"/>
              <a:t>Follow on funding, licensing opportunities</a:t>
            </a:r>
          </a:p>
          <a:p>
            <a:pPr marL="457200" indent="-457200">
              <a:buFont typeface="Arial" panose="020B0604020202020204" pitchFamily="34" charset="0"/>
              <a:buChar char="•"/>
            </a:pPr>
            <a:r>
              <a:rPr lang="en-US"/>
              <a:t>Project progress or ‘off-shoots’</a:t>
            </a:r>
          </a:p>
          <a:p>
            <a:pPr marL="914400" lvl="1" indent="-457200" algn="l">
              <a:buFont typeface="Arial" panose="020B0604020202020204" pitchFamily="34" charset="0"/>
              <a:buChar char="•"/>
            </a:pPr>
            <a:r>
              <a:rPr lang="en-US"/>
              <a:t>New indications, new technologies</a:t>
            </a:r>
          </a:p>
          <a:p>
            <a:pPr marL="914400" lvl="1" indent="-457200" algn="l">
              <a:buFont typeface="Arial" panose="020B0604020202020204" pitchFamily="34" charset="0"/>
              <a:buChar char="•"/>
            </a:pPr>
            <a:r>
              <a:rPr lang="en-US"/>
              <a:t>Next generation products</a:t>
            </a:r>
          </a:p>
          <a:p>
            <a:pPr marL="914400" lvl="1" indent="-457200" algn="l">
              <a:buFont typeface="Arial" panose="020B0604020202020204" pitchFamily="34" charset="0"/>
              <a:buChar char="•"/>
            </a:pPr>
            <a:r>
              <a:rPr lang="en-US"/>
              <a:t>Discontinuations</a:t>
            </a:r>
          </a:p>
          <a:p>
            <a:pPr marL="457200" indent="-457200">
              <a:buFont typeface="Arial" panose="020B0604020202020204" pitchFamily="34" charset="0"/>
              <a:buChar char="•"/>
            </a:pPr>
            <a:r>
              <a:rPr lang="en-US"/>
              <a:t>Recommend follow-on participation with Grubstake</a:t>
            </a:r>
          </a:p>
          <a:p>
            <a:endParaRPr lang="en-US"/>
          </a:p>
        </p:txBody>
      </p:sp>
      <p:sp>
        <p:nvSpPr>
          <p:cNvPr id="5" name="TextBox 4">
            <a:extLst>
              <a:ext uri="{FF2B5EF4-FFF2-40B4-BE49-F238E27FC236}">
                <a16:creationId xmlns:a16="http://schemas.microsoft.com/office/drawing/2014/main" id="{6D057526-3323-3FFA-DA9E-B8B13C1F70AE}"/>
              </a:ext>
            </a:extLst>
          </p:cNvPr>
          <p:cNvSpPr txBox="1"/>
          <p:nvPr/>
        </p:nvSpPr>
        <p:spPr>
          <a:xfrm>
            <a:off x="238994" y="1411111"/>
            <a:ext cx="6805389" cy="400110"/>
          </a:xfrm>
          <a:prstGeom prst="rect">
            <a:avLst/>
          </a:prstGeom>
          <a:noFill/>
        </p:spPr>
        <p:txBody>
          <a:bodyPr wrap="none" rtlCol="0">
            <a:spAutoFit/>
          </a:bodyPr>
          <a:lstStyle/>
          <a:p>
            <a:r>
              <a:rPr lang="en-US" sz="2000" b="1" i="1"/>
              <a:t>If you are a Grubstake Awardee, you are expected to…</a:t>
            </a:r>
          </a:p>
        </p:txBody>
      </p:sp>
      <p:pic>
        <p:nvPicPr>
          <p:cNvPr id="9" name="Picture 8">
            <a:extLst>
              <a:ext uri="{FF2B5EF4-FFF2-40B4-BE49-F238E27FC236}">
                <a16:creationId xmlns:a16="http://schemas.microsoft.com/office/drawing/2014/main" id="{BD4C5D95-2E4E-2107-8794-6DD2C23D7854}"/>
              </a:ext>
            </a:extLst>
          </p:cNvPr>
          <p:cNvPicPr>
            <a:picLocks noChangeAspect="1"/>
          </p:cNvPicPr>
          <p:nvPr/>
        </p:nvPicPr>
        <p:blipFill>
          <a:blip r:embed="rId6"/>
          <a:stretch>
            <a:fillRect/>
          </a:stretch>
        </p:blipFill>
        <p:spPr>
          <a:xfrm>
            <a:off x="8969934" y="782378"/>
            <a:ext cx="2810267" cy="1860773"/>
          </a:xfrm>
          <a:prstGeom prst="rect">
            <a:avLst/>
          </a:prstGeom>
        </p:spPr>
      </p:pic>
      <p:pic>
        <p:nvPicPr>
          <p:cNvPr id="11" name="Picture 10">
            <a:extLst>
              <a:ext uri="{FF2B5EF4-FFF2-40B4-BE49-F238E27FC236}">
                <a16:creationId xmlns:a16="http://schemas.microsoft.com/office/drawing/2014/main" id="{CE1C927C-5035-9D7C-CD08-167604F3E8B8}"/>
              </a:ext>
            </a:extLst>
          </p:cNvPr>
          <p:cNvPicPr>
            <a:picLocks noChangeAspect="1"/>
          </p:cNvPicPr>
          <p:nvPr/>
        </p:nvPicPr>
        <p:blipFill>
          <a:blip r:embed="rId7"/>
          <a:stretch>
            <a:fillRect/>
          </a:stretch>
        </p:blipFill>
        <p:spPr>
          <a:xfrm>
            <a:off x="8969934" y="3593592"/>
            <a:ext cx="2810268" cy="1860772"/>
          </a:xfrm>
          <a:prstGeom prst="rect">
            <a:avLst/>
          </a:prstGeom>
        </p:spPr>
      </p:pic>
      <p:pic>
        <p:nvPicPr>
          <p:cNvPr id="8" name="Picture 7">
            <a:extLst>
              <a:ext uri="{FF2B5EF4-FFF2-40B4-BE49-F238E27FC236}">
                <a16:creationId xmlns:a16="http://schemas.microsoft.com/office/drawing/2014/main" id="{33FB0DE7-8629-40F8-A11B-1E66CD30D9F6}"/>
              </a:ext>
            </a:extLst>
          </p:cNvPr>
          <p:cNvPicPr>
            <a:picLocks noChangeAspect="1"/>
          </p:cNvPicPr>
          <p:nvPr/>
        </p:nvPicPr>
        <p:blipFill>
          <a:blip r:embed="rId8"/>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379366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8149" name="think-cell Slide" r:id="rId5" imgW="421" imgH="423" progId="TCLayout.ActiveDocument.1">
                  <p:embed/>
                </p:oleObj>
              </mc:Choice>
              <mc:Fallback>
                <p:oleObj name="think-cell Slide" r:id="rId5" imgW="421" imgH="423" progId="TCLayout.ActiveDocument.1">
                  <p:embed/>
                  <p:pic>
                    <p:nvPicPr>
                      <p:cNvPr id="4" name="think-cell data - do not delete"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13610" y="-252998"/>
            <a:ext cx="7266214" cy="1402108"/>
          </a:xfrm>
        </p:spPr>
        <p:txBody>
          <a:bodyPr/>
          <a:lstStyle/>
          <a:p>
            <a:pPr algn="ctr"/>
            <a:r>
              <a:rPr lang="en-US" sz="3200" dirty="0"/>
              <a:t>Application Resources</a:t>
            </a:r>
          </a:p>
        </p:txBody>
      </p:sp>
      <p:sp>
        <p:nvSpPr>
          <p:cNvPr id="3" name="Subtitle 2"/>
          <p:cNvSpPr>
            <a:spLocks noGrp="1"/>
          </p:cNvSpPr>
          <p:nvPr>
            <p:ph type="subTitle" idx="1"/>
          </p:nvPr>
        </p:nvSpPr>
        <p:spPr>
          <a:xfrm>
            <a:off x="314479" y="705298"/>
            <a:ext cx="8024849" cy="6027291"/>
          </a:xfrm>
          <a:ln w="12700">
            <a:noFill/>
          </a:ln>
        </p:spPr>
        <p:txBody>
          <a:bodyPr wrap="square">
            <a:spAutoFit/>
          </a:bodyPr>
          <a:lstStyle/>
          <a:p>
            <a:r>
              <a:rPr lang="en-US" dirty="0"/>
              <a:t>We encourage applicants to engage with the following groups if there are any questions during the application process:</a:t>
            </a:r>
          </a:p>
          <a:p>
            <a:pPr>
              <a:spcBef>
                <a:spcPts val="0"/>
              </a:spcBef>
            </a:pPr>
            <a:endParaRPr lang="en-US" dirty="0"/>
          </a:p>
          <a:p>
            <a:pPr marL="914400" lvl="1" indent="-457200" algn="l">
              <a:buFont typeface="Arial" panose="020B0604020202020204" pitchFamily="34" charset="0"/>
              <a:buChar char="•"/>
            </a:pPr>
            <a:r>
              <a:rPr lang="en-US" sz="1800" dirty="0"/>
              <a:t>General application: Gates Grubstake Planning Committee</a:t>
            </a:r>
          </a:p>
          <a:p>
            <a:pPr lvl="2" algn="l">
              <a:spcAft>
                <a:spcPts val="1200"/>
              </a:spcAft>
            </a:pPr>
            <a:r>
              <a:rPr lang="en-US" sz="1500" dirty="0">
                <a:hlinkClick r:id="rId7"/>
              </a:rPr>
              <a:t>Grubstake.award@olucdenver.onmicrosoft.com</a:t>
            </a:r>
            <a:endParaRPr lang="en-US" sz="1500" dirty="0"/>
          </a:p>
          <a:p>
            <a:pPr marL="914400" lvl="1" indent="-457200" algn="l">
              <a:buFont typeface="Arial" panose="020B0604020202020204" pitchFamily="34" charset="0"/>
              <a:buChar char="•"/>
            </a:pPr>
            <a:r>
              <a:rPr lang="en-US" sz="1800" dirty="0"/>
              <a:t>Intellectual Property and Competitive Landscape: CU Innovations</a:t>
            </a:r>
          </a:p>
          <a:p>
            <a:pPr marL="1371600" lvl="2" indent="-457200" algn="l">
              <a:buFont typeface="Arial" panose="020B0604020202020204" pitchFamily="34" charset="0"/>
              <a:buChar char="•"/>
            </a:pPr>
            <a:r>
              <a:rPr lang="en-US" sz="1600" b="1" dirty="0"/>
              <a:t>Doreen Molk </a:t>
            </a:r>
            <a:r>
              <a:rPr lang="en-US" sz="1600" dirty="0"/>
              <a:t>for Intellectual Property: </a:t>
            </a:r>
            <a:r>
              <a:rPr lang="en-US" sz="1400" dirty="0">
                <a:hlinkClick r:id="rId8"/>
              </a:rPr>
              <a:t>DOREEN.MOLK@CUANSCHUTZ.EDU</a:t>
            </a:r>
            <a:endParaRPr lang="en-US" sz="1400" dirty="0"/>
          </a:p>
          <a:p>
            <a:pPr marL="1371600" lvl="2" indent="-457200" algn="l">
              <a:buFont typeface="Arial" panose="020B0604020202020204" pitchFamily="34" charset="0"/>
              <a:buChar char="•"/>
            </a:pPr>
            <a:r>
              <a:rPr lang="en-US" sz="1600" b="1" dirty="0"/>
              <a:t>Lili Uchida </a:t>
            </a:r>
            <a:r>
              <a:rPr lang="en-US" sz="1600" dirty="0"/>
              <a:t>for Competitive landscape: </a:t>
            </a:r>
            <a:r>
              <a:rPr lang="en-US" sz="1400" dirty="0">
                <a:hlinkClick r:id="rId9"/>
              </a:rPr>
              <a:t>LILI.UCHIDA@CUANSCHUTZ.EDU</a:t>
            </a:r>
            <a:br>
              <a:rPr lang="en-US" sz="1600" dirty="0"/>
            </a:br>
            <a:endParaRPr lang="en-US" sz="1600" dirty="0"/>
          </a:p>
          <a:p>
            <a:pPr lvl="2" algn="l"/>
            <a:r>
              <a:rPr lang="en-US" sz="1800" dirty="0"/>
              <a:t>Budget: </a:t>
            </a:r>
          </a:p>
          <a:p>
            <a:pPr marL="1371600" lvl="2" indent="-457200" algn="l">
              <a:buFont typeface="Arial" panose="020B0604020202020204" pitchFamily="34" charset="0"/>
              <a:buChar char="•"/>
            </a:pPr>
            <a:r>
              <a:rPr lang="en-US" sz="1600" b="1" dirty="0"/>
              <a:t>Joleen Bohnen</a:t>
            </a:r>
            <a:r>
              <a:rPr lang="en-US" sz="1600" dirty="0"/>
              <a:t>: </a:t>
            </a:r>
            <a:r>
              <a:rPr lang="en-US" sz="1400" dirty="0">
                <a:hlinkClick r:id="rId10"/>
              </a:rPr>
              <a:t>JOLEEN.BOHNEN@CUANSCHUTZ.EDU</a:t>
            </a:r>
            <a:endParaRPr lang="en-US" sz="1400" dirty="0"/>
          </a:p>
          <a:p>
            <a:pPr marL="914400" lvl="1" indent="-457200" algn="l">
              <a:buFont typeface="Arial" panose="020B0604020202020204" pitchFamily="34" charset="0"/>
              <a:buChar char="•"/>
            </a:pPr>
            <a:r>
              <a:rPr lang="en-US" sz="1800" dirty="0"/>
              <a:t>Manufacturing: Gates Biomanufacturing Facility</a:t>
            </a:r>
          </a:p>
          <a:p>
            <a:pPr marL="1371600" lvl="2" indent="-457200" algn="l">
              <a:buFont typeface="Arial" panose="020B0604020202020204" pitchFamily="34" charset="0"/>
              <a:buChar char="•"/>
            </a:pPr>
            <a:r>
              <a:rPr lang="en-US" sz="1600" b="1" dirty="0"/>
              <a:t>Joleen Bohnen</a:t>
            </a:r>
            <a:r>
              <a:rPr lang="en-US" sz="1600" dirty="0"/>
              <a:t>: </a:t>
            </a:r>
            <a:r>
              <a:rPr lang="en-US" sz="1400" dirty="0">
                <a:hlinkClick r:id="rId10"/>
              </a:rPr>
              <a:t>JOLEEN.BOHNEN@CUANSCHUTZ.EDU</a:t>
            </a:r>
            <a:endParaRPr lang="en-US" sz="1400" dirty="0"/>
          </a:p>
          <a:p>
            <a:pPr marL="1371600" lvl="2" indent="-457200" algn="l">
              <a:buFont typeface="Arial" panose="020B0604020202020204" pitchFamily="34" charset="0"/>
              <a:buChar char="•"/>
            </a:pPr>
            <a:r>
              <a:rPr lang="en-US" sz="1600" b="1" dirty="0"/>
              <a:t>Chris Garbe</a:t>
            </a:r>
            <a:r>
              <a:rPr lang="en-US" sz="1600" dirty="0"/>
              <a:t>: </a:t>
            </a:r>
            <a:r>
              <a:rPr lang="en-US" sz="1400" dirty="0">
                <a:hlinkClick r:id="rId11"/>
              </a:rPr>
              <a:t>CHRISTOPHER.GARBE@CUANSCHUTZ.EDU</a:t>
            </a:r>
            <a:endParaRPr lang="en-US" sz="1400" dirty="0"/>
          </a:p>
          <a:p>
            <a:pPr marL="914400" lvl="1" indent="-457200" algn="l">
              <a:buFont typeface="Arial" panose="020B0604020202020204" pitchFamily="34" charset="0"/>
              <a:buChar char="•"/>
            </a:pPr>
            <a:r>
              <a:rPr lang="en-US" sz="1800" dirty="0"/>
              <a:t>Regulatory and Non-Clinical Questions: Gates Institute Regulatory group</a:t>
            </a:r>
          </a:p>
          <a:p>
            <a:pPr marL="1371600" lvl="2" indent="-457200" algn="l">
              <a:buFont typeface="Arial" panose="020B0604020202020204" pitchFamily="34" charset="0"/>
              <a:buChar char="•"/>
            </a:pPr>
            <a:r>
              <a:rPr lang="en-US" sz="1600" b="1" dirty="0"/>
              <a:t>Cheri Adams</a:t>
            </a:r>
            <a:r>
              <a:rPr lang="en-US" sz="1400" dirty="0"/>
              <a:t>: </a:t>
            </a:r>
            <a:r>
              <a:rPr lang="en-US" sz="1400" dirty="0">
                <a:hlinkClick r:id="rId12"/>
              </a:rPr>
              <a:t>CHERI.ADAMS@CUANSCHUTZ.EDU</a:t>
            </a:r>
            <a:endParaRPr lang="en-US" sz="1400" dirty="0"/>
          </a:p>
          <a:p>
            <a:pPr marL="1371600" lvl="2" indent="-457200" algn="l">
              <a:buFont typeface="Arial" panose="020B0604020202020204" pitchFamily="34" charset="0"/>
              <a:buChar char="•"/>
            </a:pPr>
            <a:r>
              <a:rPr lang="en-US" sz="1600" b="1" dirty="0"/>
              <a:t>Veena Krishnamoorthy : </a:t>
            </a:r>
            <a:r>
              <a:rPr lang="en-US" sz="1400" dirty="0">
                <a:hlinkClick r:id="rId13"/>
              </a:rPr>
              <a:t>VEENA.KRISHNAMOORTHY@CUANSCHUTZ.EDU</a:t>
            </a:r>
            <a:endParaRPr lang="en-US" sz="1400" dirty="0"/>
          </a:p>
          <a:p>
            <a:pPr marL="1371600" lvl="2" indent="-457200" algn="l">
              <a:buFont typeface="Arial" panose="020B0604020202020204" pitchFamily="34" charset="0"/>
              <a:buChar char="•"/>
            </a:pPr>
            <a:endParaRPr lang="en-US" sz="1600" b="1" dirty="0"/>
          </a:p>
          <a:p>
            <a:endParaRPr lang="en-US" dirty="0"/>
          </a:p>
        </p:txBody>
      </p:sp>
      <p:pic>
        <p:nvPicPr>
          <p:cNvPr id="6" name="Picture 5">
            <a:extLst>
              <a:ext uri="{FF2B5EF4-FFF2-40B4-BE49-F238E27FC236}">
                <a16:creationId xmlns:a16="http://schemas.microsoft.com/office/drawing/2014/main" id="{A69258B0-266D-81A2-AA89-4A6090163121}"/>
              </a:ext>
            </a:extLst>
          </p:cNvPr>
          <p:cNvPicPr>
            <a:picLocks noChangeAspect="1"/>
          </p:cNvPicPr>
          <p:nvPr/>
        </p:nvPicPr>
        <p:blipFill>
          <a:blip r:embed="rId14"/>
          <a:stretch>
            <a:fillRect/>
          </a:stretch>
        </p:blipFill>
        <p:spPr>
          <a:xfrm>
            <a:off x="8685491" y="667512"/>
            <a:ext cx="3427222" cy="1319157"/>
          </a:xfrm>
          <a:prstGeom prst="rect">
            <a:avLst/>
          </a:prstGeom>
        </p:spPr>
      </p:pic>
      <p:pic>
        <p:nvPicPr>
          <p:cNvPr id="8" name="Picture 7">
            <a:extLst>
              <a:ext uri="{FF2B5EF4-FFF2-40B4-BE49-F238E27FC236}">
                <a16:creationId xmlns:a16="http://schemas.microsoft.com/office/drawing/2014/main" id="{32C75BC6-7D42-372E-B901-2BB728D13001}"/>
              </a:ext>
            </a:extLst>
          </p:cNvPr>
          <p:cNvPicPr>
            <a:picLocks noChangeAspect="1"/>
          </p:cNvPicPr>
          <p:nvPr/>
        </p:nvPicPr>
        <p:blipFill>
          <a:blip r:embed="rId15"/>
          <a:stretch>
            <a:fillRect/>
          </a:stretch>
        </p:blipFill>
        <p:spPr>
          <a:xfrm>
            <a:off x="9243079" y="2752344"/>
            <a:ext cx="2235802" cy="2739150"/>
          </a:xfrm>
          <a:prstGeom prst="rect">
            <a:avLst/>
          </a:prstGeom>
        </p:spPr>
      </p:pic>
      <p:pic>
        <p:nvPicPr>
          <p:cNvPr id="7" name="Picture 6">
            <a:extLst>
              <a:ext uri="{FF2B5EF4-FFF2-40B4-BE49-F238E27FC236}">
                <a16:creationId xmlns:a16="http://schemas.microsoft.com/office/drawing/2014/main" id="{7505F269-C8DB-4A78-B35E-4443510FD38F}"/>
              </a:ext>
            </a:extLst>
          </p:cNvPr>
          <p:cNvPicPr>
            <a:picLocks noChangeAspect="1"/>
          </p:cNvPicPr>
          <p:nvPr/>
        </p:nvPicPr>
        <p:blipFill>
          <a:blip r:embed="rId16"/>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40779733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5316"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41042" y="1594071"/>
            <a:ext cx="7266214" cy="1402108"/>
          </a:xfrm>
        </p:spPr>
        <p:txBody>
          <a:bodyPr/>
          <a:lstStyle/>
          <a:p>
            <a:pPr algn="ctr"/>
            <a:r>
              <a:rPr lang="en-US">
                <a:latin typeface="+mn-lt"/>
              </a:rPr>
              <a:t>Open Q+A Session</a:t>
            </a:r>
          </a:p>
        </p:txBody>
      </p:sp>
      <p:pic>
        <p:nvPicPr>
          <p:cNvPr id="8" name="Picture 7">
            <a:extLst>
              <a:ext uri="{FF2B5EF4-FFF2-40B4-BE49-F238E27FC236}">
                <a16:creationId xmlns:a16="http://schemas.microsoft.com/office/drawing/2014/main" id="{EDBC659A-986B-84BA-5E34-7A83132384B1}"/>
              </a:ext>
            </a:extLst>
          </p:cNvPr>
          <p:cNvPicPr>
            <a:picLocks noChangeAspect="1"/>
          </p:cNvPicPr>
          <p:nvPr/>
        </p:nvPicPr>
        <p:blipFill>
          <a:blip r:embed="rId6"/>
          <a:stretch>
            <a:fillRect/>
          </a:stretch>
        </p:blipFill>
        <p:spPr>
          <a:xfrm>
            <a:off x="8624726" y="211666"/>
            <a:ext cx="1452724" cy="2083459"/>
          </a:xfrm>
          <a:prstGeom prst="rect">
            <a:avLst/>
          </a:prstGeom>
        </p:spPr>
      </p:pic>
      <p:pic>
        <p:nvPicPr>
          <p:cNvPr id="9" name="Picture 8">
            <a:extLst>
              <a:ext uri="{FF2B5EF4-FFF2-40B4-BE49-F238E27FC236}">
                <a16:creationId xmlns:a16="http://schemas.microsoft.com/office/drawing/2014/main" id="{FDEC2456-8ED9-3FF1-2BBB-215C7A6271E5}"/>
              </a:ext>
            </a:extLst>
          </p:cNvPr>
          <p:cNvPicPr>
            <a:picLocks noChangeAspect="1"/>
          </p:cNvPicPr>
          <p:nvPr/>
        </p:nvPicPr>
        <p:blipFill>
          <a:blip r:embed="rId6"/>
          <a:stretch>
            <a:fillRect/>
          </a:stretch>
        </p:blipFill>
        <p:spPr>
          <a:xfrm>
            <a:off x="10539251" y="2295125"/>
            <a:ext cx="1481299" cy="2124440"/>
          </a:xfrm>
          <a:prstGeom prst="rect">
            <a:avLst/>
          </a:prstGeom>
        </p:spPr>
      </p:pic>
      <p:pic>
        <p:nvPicPr>
          <p:cNvPr id="10" name="Picture 9">
            <a:extLst>
              <a:ext uri="{FF2B5EF4-FFF2-40B4-BE49-F238E27FC236}">
                <a16:creationId xmlns:a16="http://schemas.microsoft.com/office/drawing/2014/main" id="{ABB30727-70C7-8B1B-D4BA-2AB51E12F020}"/>
              </a:ext>
            </a:extLst>
          </p:cNvPr>
          <p:cNvPicPr>
            <a:picLocks noChangeAspect="1"/>
          </p:cNvPicPr>
          <p:nvPr/>
        </p:nvPicPr>
        <p:blipFill>
          <a:blip r:embed="rId6"/>
          <a:stretch>
            <a:fillRect/>
          </a:stretch>
        </p:blipFill>
        <p:spPr>
          <a:xfrm>
            <a:off x="8624726" y="4419565"/>
            <a:ext cx="1481299" cy="2124440"/>
          </a:xfrm>
          <a:prstGeom prst="rect">
            <a:avLst/>
          </a:prstGeom>
        </p:spPr>
      </p:pic>
    </p:spTree>
    <p:extLst>
      <p:ext uri="{BB962C8B-B14F-4D97-AF65-F5344CB8AC3E}">
        <p14:creationId xmlns:p14="http://schemas.microsoft.com/office/powerpoint/2010/main" val="9005008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9171"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93314"/>
            <a:ext cx="7266214" cy="1402108"/>
          </a:xfrm>
        </p:spPr>
        <p:txBody>
          <a:bodyPr/>
          <a:lstStyle/>
          <a:p>
            <a:pPr algn="ctr"/>
            <a:r>
              <a:rPr lang="en-US" sz="3200"/>
              <a:t>Q: Can for-profit, start-up organizations apply?</a:t>
            </a:r>
          </a:p>
        </p:txBody>
      </p:sp>
      <p:sp>
        <p:nvSpPr>
          <p:cNvPr id="3" name="Subtitle 2"/>
          <p:cNvSpPr>
            <a:spLocks noGrp="1"/>
          </p:cNvSpPr>
          <p:nvPr>
            <p:ph type="subTitle" idx="1"/>
          </p:nvPr>
        </p:nvSpPr>
        <p:spPr>
          <a:xfrm>
            <a:off x="336430" y="1204714"/>
            <a:ext cx="7906886" cy="1641475"/>
          </a:xfrm>
          <a:ln w="12700">
            <a:noFill/>
          </a:ln>
        </p:spPr>
        <p:txBody>
          <a:bodyPr>
            <a:spAutoFit/>
          </a:bodyPr>
          <a:lstStyle/>
          <a:p>
            <a:endParaRPr lang="en-US"/>
          </a:p>
          <a:p>
            <a:r>
              <a:rPr lang="en-US" b="1"/>
              <a:t>Answer: </a:t>
            </a:r>
            <a:r>
              <a:rPr lang="en-US"/>
              <a:t>Yes. start-ups and for-profits may apply for Grubstake funding </a:t>
            </a:r>
            <a:r>
              <a:rPr lang="en-US" b="1" u="sng"/>
              <a:t>IF</a:t>
            </a:r>
            <a:r>
              <a:rPr lang="en-US"/>
              <a:t> the organization is affiliated with CU Anschutz. </a:t>
            </a:r>
            <a:r>
              <a:rPr lang="en-US" b="1" u="sng"/>
              <a:t>The award will go to the CU Anschutz investigator, NOT the industry entity</a:t>
            </a:r>
            <a:r>
              <a:rPr lang="en-US"/>
              <a:t>.</a:t>
            </a:r>
          </a:p>
          <a:p>
            <a:endParaRPr lang="en-US"/>
          </a:p>
        </p:txBody>
      </p:sp>
      <p:sp>
        <p:nvSpPr>
          <p:cNvPr id="5" name="Title 1">
            <a:extLst>
              <a:ext uri="{FF2B5EF4-FFF2-40B4-BE49-F238E27FC236}">
                <a16:creationId xmlns:a16="http://schemas.microsoft.com/office/drawing/2014/main" id="{9BEAAA29-CBA6-5820-9838-1998323A2705}"/>
              </a:ext>
            </a:extLst>
          </p:cNvPr>
          <p:cNvSpPr txBox="1">
            <a:spLocks/>
          </p:cNvSpPr>
          <p:nvPr/>
        </p:nvSpPr>
        <p:spPr>
          <a:xfrm>
            <a:off x="656766" y="3123188"/>
            <a:ext cx="7266214" cy="1402108"/>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6000" b="1" kern="1200">
                <a:solidFill>
                  <a:schemeClr val="accent4"/>
                </a:solidFill>
                <a:latin typeface="+mj-lt"/>
                <a:ea typeface="+mj-ea"/>
                <a:cs typeface="+mj-cs"/>
              </a:defRPr>
            </a:lvl1pPr>
          </a:lstStyle>
          <a:p>
            <a:pPr algn="ctr"/>
            <a:r>
              <a:rPr lang="en-US" sz="3200"/>
              <a:t>Q: Is my technology aligned with Grubstake/Gates Institute if it cannot be manufactured by GBF?</a:t>
            </a:r>
          </a:p>
        </p:txBody>
      </p:sp>
      <p:sp>
        <p:nvSpPr>
          <p:cNvPr id="6" name="Subtitle 2">
            <a:extLst>
              <a:ext uri="{FF2B5EF4-FFF2-40B4-BE49-F238E27FC236}">
                <a16:creationId xmlns:a16="http://schemas.microsoft.com/office/drawing/2014/main" id="{E2F97F9B-EFC9-D067-53A4-70FC1D8622C9}"/>
              </a:ext>
            </a:extLst>
          </p:cNvPr>
          <p:cNvSpPr txBox="1">
            <a:spLocks/>
          </p:cNvSpPr>
          <p:nvPr/>
        </p:nvSpPr>
        <p:spPr>
          <a:xfrm>
            <a:off x="336430" y="4331094"/>
            <a:ext cx="7906886" cy="2195473"/>
          </a:xfrm>
          <a:prstGeom prst="rect">
            <a:avLst/>
          </a:prstGeom>
          <a:ln w="12700">
            <a:noFill/>
          </a:ln>
        </p:spPr>
        <p:txBody>
          <a:bodyPr vert="horz" lIns="0" tIns="0" rIns="0" bIns="0" rtlCol="0">
            <a:spAutoFit/>
          </a:bodyPr>
          <a:lstStyle>
            <a:lvl1pPr marL="0" indent="0" algn="l" defTabSz="914400" rtl="0" eaLnBrk="1" latinLnBrk="0" hangingPunct="1">
              <a:lnSpc>
                <a:spcPct val="90000"/>
              </a:lnSpc>
              <a:spcBef>
                <a:spcPts val="1000"/>
              </a:spcBef>
              <a:buClr>
                <a:schemeClr val="accent4">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a:p>
          <a:p>
            <a:r>
              <a:rPr lang="en-US" b="1"/>
              <a:t>Answer: </a:t>
            </a:r>
            <a:r>
              <a:rPr lang="en-US"/>
              <a:t>Yes. While it is preferred that your product or technology align with and could be manufactured using GBF, we acknowledge that there are limitations and may not always be the case. While this is preferred and considered during the evaluation process, it is not an absolute requirement or deal-breaker.</a:t>
            </a:r>
          </a:p>
          <a:p>
            <a:endParaRPr lang="en-US"/>
          </a:p>
        </p:txBody>
      </p:sp>
      <p:pic>
        <p:nvPicPr>
          <p:cNvPr id="11" name="Picture 10">
            <a:extLst>
              <a:ext uri="{FF2B5EF4-FFF2-40B4-BE49-F238E27FC236}">
                <a16:creationId xmlns:a16="http://schemas.microsoft.com/office/drawing/2014/main" id="{DF626C4B-AE03-300B-9C40-915235115C9C}"/>
              </a:ext>
            </a:extLst>
          </p:cNvPr>
          <p:cNvPicPr>
            <a:picLocks noChangeAspect="1"/>
          </p:cNvPicPr>
          <p:nvPr/>
        </p:nvPicPr>
        <p:blipFill>
          <a:blip r:embed="rId6"/>
          <a:stretch>
            <a:fillRect/>
          </a:stretch>
        </p:blipFill>
        <p:spPr>
          <a:xfrm>
            <a:off x="9242931" y="528014"/>
            <a:ext cx="2389739" cy="2334815"/>
          </a:xfrm>
          <a:prstGeom prst="rect">
            <a:avLst/>
          </a:prstGeom>
        </p:spPr>
      </p:pic>
    </p:spTree>
    <p:extLst>
      <p:ext uri="{BB962C8B-B14F-4D97-AF65-F5344CB8AC3E}">
        <p14:creationId xmlns:p14="http://schemas.microsoft.com/office/powerpoint/2010/main" val="32766179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0196"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185263"/>
            <a:ext cx="7266214" cy="1402108"/>
          </a:xfrm>
        </p:spPr>
        <p:txBody>
          <a:bodyPr/>
          <a:lstStyle/>
          <a:p>
            <a:pPr algn="ctr"/>
            <a:r>
              <a:rPr lang="en-US" sz="3200"/>
              <a:t>Q: Can I apply multiple times for a Grubstake Award?</a:t>
            </a:r>
          </a:p>
        </p:txBody>
      </p:sp>
      <p:sp>
        <p:nvSpPr>
          <p:cNvPr id="3" name="Subtitle 2"/>
          <p:cNvSpPr>
            <a:spLocks noGrp="1"/>
          </p:cNvSpPr>
          <p:nvPr>
            <p:ph type="subTitle" idx="1"/>
          </p:nvPr>
        </p:nvSpPr>
        <p:spPr>
          <a:xfrm>
            <a:off x="345574" y="1106850"/>
            <a:ext cx="7906886" cy="5478423"/>
          </a:xfrm>
          <a:ln w="12700">
            <a:noFill/>
          </a:ln>
        </p:spPr>
        <p:txBody>
          <a:bodyPr>
            <a:spAutoFit/>
          </a:bodyPr>
          <a:lstStyle/>
          <a:p>
            <a:endParaRPr lang="en-US" dirty="0"/>
          </a:p>
          <a:p>
            <a:r>
              <a:rPr lang="en-US" b="1" dirty="0"/>
              <a:t>Answer: </a:t>
            </a:r>
            <a:r>
              <a:rPr lang="en-US" dirty="0"/>
              <a:t>Yes. A Principal Investigator may submit multiple applications for different projects within the same year or across multiple years. Our recommendation is to submit one (1) focused application within a Grubstake award cycle.</a:t>
            </a:r>
          </a:p>
          <a:p>
            <a:endParaRPr lang="en-US" dirty="0"/>
          </a:p>
          <a:p>
            <a:r>
              <a:rPr lang="en-US" dirty="0"/>
              <a:t>We also encourage those with projects that were not awarded in a previous year to </a:t>
            </a:r>
            <a:r>
              <a:rPr lang="en-US" b="1" u="sng" dirty="0"/>
              <a:t>re-submit a new application and include supplemental development information</a:t>
            </a:r>
            <a:r>
              <a:rPr lang="en-US" dirty="0"/>
              <a:t>. The Grubstake Committee is willing to discuss what elements of a previous application may have had room for improvement.</a:t>
            </a:r>
          </a:p>
          <a:p>
            <a:endParaRPr lang="en-US" dirty="0"/>
          </a:p>
          <a:p>
            <a:r>
              <a:rPr lang="en-US" dirty="0"/>
              <a:t>Finally, we have eliminated the Second Tranche funding mechanism. If you wish to apply for additional funding to a prior Grubstake funded project, you must submit a new application for evaluation and consideration.</a:t>
            </a:r>
          </a:p>
          <a:p>
            <a:endParaRPr lang="en-US" dirty="0"/>
          </a:p>
        </p:txBody>
      </p:sp>
      <p:pic>
        <p:nvPicPr>
          <p:cNvPr id="11" name="Picture 10">
            <a:extLst>
              <a:ext uri="{FF2B5EF4-FFF2-40B4-BE49-F238E27FC236}">
                <a16:creationId xmlns:a16="http://schemas.microsoft.com/office/drawing/2014/main" id="{DF626C4B-AE03-300B-9C40-915235115C9C}"/>
              </a:ext>
            </a:extLst>
          </p:cNvPr>
          <p:cNvPicPr>
            <a:picLocks noChangeAspect="1"/>
          </p:cNvPicPr>
          <p:nvPr/>
        </p:nvPicPr>
        <p:blipFill>
          <a:blip r:embed="rId6"/>
          <a:stretch>
            <a:fillRect/>
          </a:stretch>
        </p:blipFill>
        <p:spPr>
          <a:xfrm>
            <a:off x="9242931" y="528014"/>
            <a:ext cx="2389739" cy="2334815"/>
          </a:xfrm>
          <a:prstGeom prst="rect">
            <a:avLst/>
          </a:prstGeom>
        </p:spPr>
      </p:pic>
    </p:spTree>
    <p:extLst>
      <p:ext uri="{BB962C8B-B14F-4D97-AF65-F5344CB8AC3E}">
        <p14:creationId xmlns:p14="http://schemas.microsoft.com/office/powerpoint/2010/main" val="39013570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19"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656766" y="3755577"/>
            <a:ext cx="7266214" cy="1402108"/>
          </a:xfrm>
        </p:spPr>
        <p:txBody>
          <a:bodyPr/>
          <a:lstStyle/>
          <a:p>
            <a:pPr algn="ctr"/>
            <a:r>
              <a:rPr lang="en-US" sz="3200"/>
              <a:t>Q: Is a funding match needed?</a:t>
            </a:r>
          </a:p>
        </p:txBody>
      </p:sp>
      <p:sp>
        <p:nvSpPr>
          <p:cNvPr id="3" name="Subtitle 2"/>
          <p:cNvSpPr>
            <a:spLocks noGrp="1"/>
          </p:cNvSpPr>
          <p:nvPr>
            <p:ph type="subTitle" idx="1"/>
          </p:nvPr>
        </p:nvSpPr>
        <p:spPr>
          <a:xfrm>
            <a:off x="336430" y="4662527"/>
            <a:ext cx="7906886" cy="1641475"/>
          </a:xfrm>
          <a:ln w="12700">
            <a:noFill/>
          </a:ln>
        </p:spPr>
        <p:txBody>
          <a:bodyPr>
            <a:spAutoFit/>
          </a:bodyPr>
          <a:lstStyle/>
          <a:p>
            <a:endParaRPr lang="en-US"/>
          </a:p>
          <a:p>
            <a:r>
              <a:rPr lang="en-US" b="1"/>
              <a:t>Answer: </a:t>
            </a:r>
            <a:r>
              <a:rPr lang="en-US"/>
              <a:t>No. The Grubstake award is intended to be a stand-alone funding mechanism for novel, groundbreaking, early-stage research projects. There is no requirement for an award match.  </a:t>
            </a:r>
          </a:p>
          <a:p>
            <a:endParaRPr lang="en-US"/>
          </a:p>
        </p:txBody>
      </p:sp>
      <p:sp>
        <p:nvSpPr>
          <p:cNvPr id="5" name="Title 1">
            <a:extLst>
              <a:ext uri="{FF2B5EF4-FFF2-40B4-BE49-F238E27FC236}">
                <a16:creationId xmlns:a16="http://schemas.microsoft.com/office/drawing/2014/main" id="{9BEAAA29-CBA6-5820-9838-1998323A2705}"/>
              </a:ext>
            </a:extLst>
          </p:cNvPr>
          <p:cNvSpPr txBox="1">
            <a:spLocks/>
          </p:cNvSpPr>
          <p:nvPr/>
        </p:nvSpPr>
        <p:spPr>
          <a:xfrm>
            <a:off x="656766" y="87103"/>
            <a:ext cx="7266214" cy="1402108"/>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6000" b="1" kern="1200">
                <a:solidFill>
                  <a:schemeClr val="accent4"/>
                </a:solidFill>
                <a:latin typeface="+mj-lt"/>
                <a:ea typeface="+mj-ea"/>
                <a:cs typeface="+mj-cs"/>
              </a:defRPr>
            </a:lvl1pPr>
          </a:lstStyle>
          <a:p>
            <a:pPr algn="ctr"/>
            <a:r>
              <a:rPr lang="en-US" sz="3200"/>
              <a:t>Q: How far should the budget timeline extend?</a:t>
            </a:r>
          </a:p>
        </p:txBody>
      </p:sp>
      <p:sp>
        <p:nvSpPr>
          <p:cNvPr id="6" name="Subtitle 2">
            <a:extLst>
              <a:ext uri="{FF2B5EF4-FFF2-40B4-BE49-F238E27FC236}">
                <a16:creationId xmlns:a16="http://schemas.microsoft.com/office/drawing/2014/main" id="{E2F97F9B-EFC9-D067-53A4-70FC1D8622C9}"/>
              </a:ext>
            </a:extLst>
          </p:cNvPr>
          <p:cNvSpPr txBox="1">
            <a:spLocks/>
          </p:cNvSpPr>
          <p:nvPr/>
        </p:nvSpPr>
        <p:spPr>
          <a:xfrm>
            <a:off x="336430" y="1034114"/>
            <a:ext cx="7906886" cy="2600712"/>
          </a:xfrm>
          <a:prstGeom prst="rect">
            <a:avLst/>
          </a:prstGeom>
          <a:ln w="12700">
            <a:noFill/>
          </a:ln>
        </p:spPr>
        <p:txBody>
          <a:bodyPr vert="horz" lIns="0" tIns="0" rIns="0" bIns="0" rtlCol="0">
            <a:spAutoFit/>
          </a:bodyPr>
          <a:lstStyle>
            <a:lvl1pPr marL="0" indent="0" algn="l" defTabSz="914400" rtl="0" eaLnBrk="1" latinLnBrk="0" hangingPunct="1">
              <a:lnSpc>
                <a:spcPct val="90000"/>
              </a:lnSpc>
              <a:spcBef>
                <a:spcPts val="1000"/>
              </a:spcBef>
              <a:buClr>
                <a:schemeClr val="accent4">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a:p>
          <a:p>
            <a:r>
              <a:rPr lang="en-US" b="1"/>
              <a:t>Answer: </a:t>
            </a:r>
            <a:r>
              <a:rPr lang="en-US"/>
              <a:t>The budget provided within the application should be reflective of the major activities and milestones that you intend to have funded using the Grubstake award over the </a:t>
            </a:r>
            <a:r>
              <a:rPr lang="en-US" b="1" u="sng"/>
              <a:t>entire award period</a:t>
            </a:r>
            <a:r>
              <a:rPr lang="en-US"/>
              <a:t>.</a:t>
            </a:r>
          </a:p>
          <a:p>
            <a:r>
              <a:rPr lang="en-US"/>
              <a:t>Keep in mind there is also an ‘Additional Support’ section under ‘Budget and Competitive Landscape’ for projected funding needs </a:t>
            </a:r>
            <a:r>
              <a:rPr lang="en-US" b="1" i="1" u="sng"/>
              <a:t>beyond</a:t>
            </a:r>
            <a:r>
              <a:rPr lang="en-US"/>
              <a:t> the Grubstake award.</a:t>
            </a:r>
          </a:p>
          <a:p>
            <a:endParaRPr lang="en-US"/>
          </a:p>
        </p:txBody>
      </p:sp>
      <p:pic>
        <p:nvPicPr>
          <p:cNvPr id="12" name="Picture 11">
            <a:extLst>
              <a:ext uri="{FF2B5EF4-FFF2-40B4-BE49-F238E27FC236}">
                <a16:creationId xmlns:a16="http://schemas.microsoft.com/office/drawing/2014/main" id="{15590A0F-A2DD-1DE8-8344-1FED27B6D9BE}"/>
              </a:ext>
            </a:extLst>
          </p:cNvPr>
          <p:cNvPicPr>
            <a:picLocks noChangeAspect="1"/>
          </p:cNvPicPr>
          <p:nvPr/>
        </p:nvPicPr>
        <p:blipFill>
          <a:blip r:embed="rId6"/>
          <a:stretch>
            <a:fillRect/>
          </a:stretch>
        </p:blipFill>
        <p:spPr>
          <a:xfrm>
            <a:off x="9242931" y="528014"/>
            <a:ext cx="2389739" cy="2334815"/>
          </a:xfrm>
          <a:prstGeom prst="rect">
            <a:avLst/>
          </a:prstGeom>
        </p:spPr>
      </p:pic>
    </p:spTree>
    <p:extLst>
      <p:ext uri="{BB962C8B-B14F-4D97-AF65-F5344CB8AC3E}">
        <p14:creationId xmlns:p14="http://schemas.microsoft.com/office/powerpoint/2010/main" val="10410222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244"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656766" y="3051489"/>
            <a:ext cx="7266214" cy="1402108"/>
          </a:xfrm>
        </p:spPr>
        <p:txBody>
          <a:bodyPr/>
          <a:lstStyle/>
          <a:p>
            <a:pPr algn="ctr"/>
            <a:r>
              <a:rPr lang="en-US" sz="3200"/>
              <a:t>Q: If selected, who will be the audience at Pitch Night?</a:t>
            </a:r>
          </a:p>
        </p:txBody>
      </p:sp>
      <p:sp>
        <p:nvSpPr>
          <p:cNvPr id="3" name="Subtitle 2"/>
          <p:cNvSpPr>
            <a:spLocks noGrp="1"/>
          </p:cNvSpPr>
          <p:nvPr>
            <p:ph type="subTitle" idx="1"/>
          </p:nvPr>
        </p:nvSpPr>
        <p:spPr>
          <a:xfrm>
            <a:off x="336430" y="4097401"/>
            <a:ext cx="7906886" cy="2195473"/>
          </a:xfrm>
          <a:ln w="12700">
            <a:noFill/>
          </a:ln>
        </p:spPr>
        <p:txBody>
          <a:bodyPr>
            <a:spAutoFit/>
          </a:bodyPr>
          <a:lstStyle/>
          <a:p>
            <a:endParaRPr lang="en-US" dirty="0"/>
          </a:p>
          <a:p>
            <a:r>
              <a:rPr lang="en-US" b="1" dirty="0"/>
              <a:t>Answer: </a:t>
            </a:r>
            <a:r>
              <a:rPr lang="en-US" dirty="0"/>
              <a:t>Pitch Night is currently scheduled to occur in November of 2026. The audience will consist of Evaluation Committee members. In addition, ad hoc subject matter experts and representatives from CU Innovations and Gates Institute may be in attendance and participate as non-voting members. </a:t>
            </a:r>
          </a:p>
          <a:p>
            <a:endParaRPr lang="en-US" dirty="0"/>
          </a:p>
        </p:txBody>
      </p:sp>
      <p:sp>
        <p:nvSpPr>
          <p:cNvPr id="5" name="Title 1">
            <a:extLst>
              <a:ext uri="{FF2B5EF4-FFF2-40B4-BE49-F238E27FC236}">
                <a16:creationId xmlns:a16="http://schemas.microsoft.com/office/drawing/2014/main" id="{9BEAAA29-CBA6-5820-9838-1998323A2705}"/>
              </a:ext>
            </a:extLst>
          </p:cNvPr>
          <p:cNvSpPr txBox="1">
            <a:spLocks/>
          </p:cNvSpPr>
          <p:nvPr/>
        </p:nvSpPr>
        <p:spPr>
          <a:xfrm>
            <a:off x="656766" y="87103"/>
            <a:ext cx="7266214" cy="1402108"/>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6000" b="1" kern="1200">
                <a:solidFill>
                  <a:schemeClr val="accent4"/>
                </a:solidFill>
                <a:latin typeface="+mj-lt"/>
                <a:ea typeface="+mj-ea"/>
                <a:cs typeface="+mj-cs"/>
              </a:defRPr>
            </a:lvl1pPr>
          </a:lstStyle>
          <a:p>
            <a:pPr algn="ctr"/>
            <a:r>
              <a:rPr lang="en-US" sz="3200"/>
              <a:t>Q: How many applicants move on to Pitch Night?</a:t>
            </a:r>
          </a:p>
        </p:txBody>
      </p:sp>
      <p:sp>
        <p:nvSpPr>
          <p:cNvPr id="6" name="Subtitle 2">
            <a:extLst>
              <a:ext uri="{FF2B5EF4-FFF2-40B4-BE49-F238E27FC236}">
                <a16:creationId xmlns:a16="http://schemas.microsoft.com/office/drawing/2014/main" id="{E2F97F9B-EFC9-D067-53A4-70FC1D8622C9}"/>
              </a:ext>
            </a:extLst>
          </p:cNvPr>
          <p:cNvSpPr txBox="1">
            <a:spLocks/>
          </p:cNvSpPr>
          <p:nvPr/>
        </p:nvSpPr>
        <p:spPr>
          <a:xfrm>
            <a:off x="336430" y="1133015"/>
            <a:ext cx="7906886" cy="1918474"/>
          </a:xfrm>
          <a:prstGeom prst="rect">
            <a:avLst/>
          </a:prstGeom>
          <a:ln w="12700">
            <a:noFill/>
          </a:ln>
        </p:spPr>
        <p:txBody>
          <a:bodyPr vert="horz" lIns="0" tIns="0" rIns="0" bIns="0" rtlCol="0">
            <a:spAutoFit/>
          </a:bodyPr>
          <a:lstStyle>
            <a:lvl1pPr marL="0" indent="0" algn="l" defTabSz="914400" rtl="0" eaLnBrk="1" latinLnBrk="0" hangingPunct="1">
              <a:lnSpc>
                <a:spcPct val="90000"/>
              </a:lnSpc>
              <a:spcBef>
                <a:spcPts val="1000"/>
              </a:spcBef>
              <a:buClr>
                <a:schemeClr val="accent4">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a:p>
          <a:p>
            <a:r>
              <a:rPr lang="en-US" b="1"/>
              <a:t>Answer: </a:t>
            </a:r>
            <a:r>
              <a:rPr lang="en-US"/>
              <a:t>It depends on the quality of the proposed projects and scoring competitiveness. Typically, we try to limit Pitch Night to 5-6 invited Finalist projects, of which the Evaluation Committee will then decide on which projects are selected for funding.</a:t>
            </a:r>
          </a:p>
          <a:p>
            <a:endParaRPr lang="en-US"/>
          </a:p>
        </p:txBody>
      </p:sp>
      <p:pic>
        <p:nvPicPr>
          <p:cNvPr id="12" name="Picture 11">
            <a:extLst>
              <a:ext uri="{FF2B5EF4-FFF2-40B4-BE49-F238E27FC236}">
                <a16:creationId xmlns:a16="http://schemas.microsoft.com/office/drawing/2014/main" id="{15590A0F-A2DD-1DE8-8344-1FED27B6D9BE}"/>
              </a:ext>
            </a:extLst>
          </p:cNvPr>
          <p:cNvPicPr>
            <a:picLocks noChangeAspect="1"/>
          </p:cNvPicPr>
          <p:nvPr/>
        </p:nvPicPr>
        <p:blipFill>
          <a:blip r:embed="rId6"/>
          <a:stretch>
            <a:fillRect/>
          </a:stretch>
        </p:blipFill>
        <p:spPr>
          <a:xfrm>
            <a:off x="9242931" y="528014"/>
            <a:ext cx="2389739" cy="2334815"/>
          </a:xfrm>
          <a:prstGeom prst="rect">
            <a:avLst/>
          </a:prstGeom>
        </p:spPr>
      </p:pic>
    </p:spTree>
    <p:extLst>
      <p:ext uri="{BB962C8B-B14F-4D97-AF65-F5344CB8AC3E}">
        <p14:creationId xmlns:p14="http://schemas.microsoft.com/office/powerpoint/2010/main" val="39475700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3268"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9BEAAA29-CBA6-5820-9838-1998323A2705}"/>
              </a:ext>
            </a:extLst>
          </p:cNvPr>
          <p:cNvSpPr txBox="1">
            <a:spLocks/>
          </p:cNvSpPr>
          <p:nvPr/>
        </p:nvSpPr>
        <p:spPr>
          <a:xfrm>
            <a:off x="656766" y="87103"/>
            <a:ext cx="7266214" cy="1402108"/>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6000" b="1" kern="1200">
                <a:solidFill>
                  <a:schemeClr val="accent4"/>
                </a:solidFill>
                <a:latin typeface="+mj-lt"/>
                <a:ea typeface="+mj-ea"/>
                <a:cs typeface="+mj-cs"/>
              </a:defRPr>
            </a:lvl1pPr>
          </a:lstStyle>
          <a:p>
            <a:pPr algn="ctr"/>
            <a:r>
              <a:rPr lang="en-US" sz="3200"/>
              <a:t>Q: How many projects are selected for funding awards?</a:t>
            </a:r>
          </a:p>
        </p:txBody>
      </p:sp>
      <p:sp>
        <p:nvSpPr>
          <p:cNvPr id="6" name="Subtitle 2">
            <a:extLst>
              <a:ext uri="{FF2B5EF4-FFF2-40B4-BE49-F238E27FC236}">
                <a16:creationId xmlns:a16="http://schemas.microsoft.com/office/drawing/2014/main" id="{E2F97F9B-EFC9-D067-53A4-70FC1D8622C9}"/>
              </a:ext>
            </a:extLst>
          </p:cNvPr>
          <p:cNvSpPr txBox="1">
            <a:spLocks/>
          </p:cNvSpPr>
          <p:nvPr/>
        </p:nvSpPr>
        <p:spPr>
          <a:xfrm>
            <a:off x="336430" y="1034114"/>
            <a:ext cx="7906886" cy="2600712"/>
          </a:xfrm>
          <a:prstGeom prst="rect">
            <a:avLst/>
          </a:prstGeom>
          <a:ln w="12700">
            <a:noFill/>
          </a:ln>
        </p:spPr>
        <p:txBody>
          <a:bodyPr vert="horz" lIns="0" tIns="0" rIns="0" bIns="0" rtlCol="0">
            <a:spAutoFit/>
          </a:bodyPr>
          <a:lstStyle>
            <a:lvl1pPr marL="0" indent="0" algn="l" defTabSz="914400" rtl="0" eaLnBrk="1" latinLnBrk="0" hangingPunct="1">
              <a:lnSpc>
                <a:spcPct val="90000"/>
              </a:lnSpc>
              <a:spcBef>
                <a:spcPts val="1000"/>
              </a:spcBef>
              <a:buClr>
                <a:schemeClr val="accent4">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p>
          <a:p>
            <a:r>
              <a:rPr lang="en-US" b="1" dirty="0"/>
              <a:t>Answer: </a:t>
            </a:r>
            <a:r>
              <a:rPr lang="en-US" dirty="0"/>
              <a:t>It depends on the quality of the proposed projects and the requested funding amounts. Due to the variability now allowed in requested funding amounts, Gates Grubstake intends to fund multiple projects up to an aggregate amount of $1.5MM. </a:t>
            </a:r>
          </a:p>
          <a:p>
            <a:r>
              <a:rPr lang="en-US" dirty="0"/>
              <a:t>Historically, when funding under the fixed amount model, Grubstake awarded 3-4 projects per year.</a:t>
            </a:r>
          </a:p>
          <a:p>
            <a:endParaRPr lang="en-US" dirty="0"/>
          </a:p>
        </p:txBody>
      </p:sp>
      <p:pic>
        <p:nvPicPr>
          <p:cNvPr id="12" name="Picture 11">
            <a:extLst>
              <a:ext uri="{FF2B5EF4-FFF2-40B4-BE49-F238E27FC236}">
                <a16:creationId xmlns:a16="http://schemas.microsoft.com/office/drawing/2014/main" id="{15590A0F-A2DD-1DE8-8344-1FED27B6D9BE}"/>
              </a:ext>
            </a:extLst>
          </p:cNvPr>
          <p:cNvPicPr>
            <a:picLocks noChangeAspect="1"/>
          </p:cNvPicPr>
          <p:nvPr/>
        </p:nvPicPr>
        <p:blipFill>
          <a:blip r:embed="rId6"/>
          <a:stretch>
            <a:fillRect/>
          </a:stretch>
        </p:blipFill>
        <p:spPr>
          <a:xfrm>
            <a:off x="9242931" y="528014"/>
            <a:ext cx="2389739" cy="2334815"/>
          </a:xfrm>
          <a:prstGeom prst="rect">
            <a:avLst/>
          </a:prstGeom>
        </p:spPr>
      </p:pic>
    </p:spTree>
    <p:extLst>
      <p:ext uri="{BB962C8B-B14F-4D97-AF65-F5344CB8AC3E}">
        <p14:creationId xmlns:p14="http://schemas.microsoft.com/office/powerpoint/2010/main" val="33229665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4291" name="think-cell Slide" r:id="rId4" imgW="421" imgH="423" progId="TCLayout.ActiveDocument.1">
                  <p:embed/>
                </p:oleObj>
              </mc:Choice>
              <mc:Fallback>
                <p:oleObj name="think-cell Slide" r:id="rId4" imgW="421" imgH="423" progId="TCLayout.ActiveDocument.1">
                  <p:embed/>
                  <p:pic>
                    <p:nvPicPr>
                      <p:cNvPr id="4" name="think-cell data - do not delete"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a:xfrm>
            <a:off x="559330" y="293314"/>
            <a:ext cx="7266214" cy="1402108"/>
          </a:xfrm>
        </p:spPr>
        <p:txBody>
          <a:bodyPr/>
          <a:lstStyle/>
          <a:p>
            <a:pPr algn="ctr"/>
            <a:r>
              <a:rPr lang="en-US" sz="3200"/>
              <a:t>Q: How will Grubstake funds be distributed?</a:t>
            </a:r>
          </a:p>
        </p:txBody>
      </p:sp>
      <p:sp>
        <p:nvSpPr>
          <p:cNvPr id="3" name="Subtitle 2"/>
          <p:cNvSpPr>
            <a:spLocks noGrp="1"/>
          </p:cNvSpPr>
          <p:nvPr>
            <p:ph type="subTitle" idx="1"/>
          </p:nvPr>
        </p:nvSpPr>
        <p:spPr>
          <a:xfrm>
            <a:off x="336430" y="1156623"/>
            <a:ext cx="7906886" cy="2749471"/>
          </a:xfrm>
          <a:ln w="12700">
            <a:noFill/>
          </a:ln>
        </p:spPr>
        <p:txBody>
          <a:bodyPr>
            <a:spAutoFit/>
          </a:bodyPr>
          <a:lstStyle/>
          <a:p>
            <a:endParaRPr lang="en-US"/>
          </a:p>
          <a:p>
            <a:r>
              <a:rPr lang="en-US" b="1"/>
              <a:t>Answer: </a:t>
            </a:r>
            <a:r>
              <a:rPr lang="en-US"/>
              <a:t>Gates Institute Finance will generate and issue a </a:t>
            </a:r>
            <a:r>
              <a:rPr lang="en-US" err="1"/>
              <a:t>speedtype</a:t>
            </a:r>
            <a:r>
              <a:rPr lang="en-US"/>
              <a:t> for each awardee. Funds will be distributed in tranches and in alignment with your vetted and agreed upon budget and milestone timeline. Therefore, it is important to be a clear as possible with your proposed budget within the application. We strongly encourage applicants to reach out to Gates Institute Finance with any additional questions.</a:t>
            </a:r>
          </a:p>
          <a:p>
            <a:endParaRPr lang="en-US"/>
          </a:p>
        </p:txBody>
      </p:sp>
      <p:sp>
        <p:nvSpPr>
          <p:cNvPr id="5" name="Title 1">
            <a:extLst>
              <a:ext uri="{FF2B5EF4-FFF2-40B4-BE49-F238E27FC236}">
                <a16:creationId xmlns:a16="http://schemas.microsoft.com/office/drawing/2014/main" id="{9BEAAA29-CBA6-5820-9838-1998323A2705}"/>
              </a:ext>
            </a:extLst>
          </p:cNvPr>
          <p:cNvSpPr txBox="1">
            <a:spLocks/>
          </p:cNvSpPr>
          <p:nvPr/>
        </p:nvSpPr>
        <p:spPr>
          <a:xfrm>
            <a:off x="656766" y="3542958"/>
            <a:ext cx="7266214" cy="1402108"/>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6000" b="1" kern="1200">
                <a:solidFill>
                  <a:schemeClr val="accent4"/>
                </a:solidFill>
                <a:latin typeface="+mj-lt"/>
                <a:ea typeface="+mj-ea"/>
                <a:cs typeface="+mj-cs"/>
              </a:defRPr>
            </a:lvl1pPr>
          </a:lstStyle>
          <a:p>
            <a:pPr algn="ctr"/>
            <a:r>
              <a:rPr lang="en-US" sz="3200"/>
              <a:t>Q: Are there any spending restrictions for Grubstake funds?</a:t>
            </a:r>
          </a:p>
        </p:txBody>
      </p:sp>
      <p:sp>
        <p:nvSpPr>
          <p:cNvPr id="6" name="Subtitle 2">
            <a:extLst>
              <a:ext uri="{FF2B5EF4-FFF2-40B4-BE49-F238E27FC236}">
                <a16:creationId xmlns:a16="http://schemas.microsoft.com/office/drawing/2014/main" id="{E2F97F9B-EFC9-D067-53A4-70FC1D8622C9}"/>
              </a:ext>
            </a:extLst>
          </p:cNvPr>
          <p:cNvSpPr txBox="1">
            <a:spLocks/>
          </p:cNvSpPr>
          <p:nvPr/>
        </p:nvSpPr>
        <p:spPr>
          <a:xfrm>
            <a:off x="336430" y="4490490"/>
            <a:ext cx="7906886" cy="1364476"/>
          </a:xfrm>
          <a:prstGeom prst="rect">
            <a:avLst/>
          </a:prstGeom>
          <a:ln w="12700">
            <a:noFill/>
          </a:ln>
        </p:spPr>
        <p:txBody>
          <a:bodyPr vert="horz" lIns="0" tIns="0" rIns="0" bIns="0" rtlCol="0">
            <a:spAutoFit/>
          </a:bodyPr>
          <a:lstStyle>
            <a:lvl1pPr marL="0" indent="0" algn="l" defTabSz="914400" rtl="0" eaLnBrk="1" latinLnBrk="0" hangingPunct="1">
              <a:lnSpc>
                <a:spcPct val="90000"/>
              </a:lnSpc>
              <a:spcBef>
                <a:spcPts val="1000"/>
              </a:spcBef>
              <a:buClr>
                <a:schemeClr val="accent4">
                  <a:lumMod val="75000"/>
                </a:schemeClr>
              </a:buClr>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chemeClr val="accent4">
                  <a:lumMod val="75000"/>
                </a:schemeClr>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a:p>
          <a:p>
            <a:r>
              <a:rPr lang="en-US" b="1"/>
              <a:t>Answer: </a:t>
            </a:r>
            <a:r>
              <a:rPr lang="en-US"/>
              <a:t>Yes. Please consult with Gates Institute Finance for additional information. </a:t>
            </a:r>
          </a:p>
          <a:p>
            <a:endParaRPr lang="en-US"/>
          </a:p>
        </p:txBody>
      </p:sp>
      <p:pic>
        <p:nvPicPr>
          <p:cNvPr id="11" name="Picture 10">
            <a:extLst>
              <a:ext uri="{FF2B5EF4-FFF2-40B4-BE49-F238E27FC236}">
                <a16:creationId xmlns:a16="http://schemas.microsoft.com/office/drawing/2014/main" id="{76A55961-A2B1-844E-407E-4C882EC3E28E}"/>
              </a:ext>
            </a:extLst>
          </p:cNvPr>
          <p:cNvPicPr>
            <a:picLocks noChangeAspect="1"/>
          </p:cNvPicPr>
          <p:nvPr/>
        </p:nvPicPr>
        <p:blipFill>
          <a:blip r:embed="rId6"/>
          <a:stretch>
            <a:fillRect/>
          </a:stretch>
        </p:blipFill>
        <p:spPr>
          <a:xfrm>
            <a:off x="9242931" y="528014"/>
            <a:ext cx="2389739" cy="2334815"/>
          </a:xfrm>
          <a:prstGeom prst="rect">
            <a:avLst/>
          </a:prstGeom>
        </p:spPr>
      </p:pic>
      <p:pic>
        <p:nvPicPr>
          <p:cNvPr id="8" name="Picture 7">
            <a:extLst>
              <a:ext uri="{FF2B5EF4-FFF2-40B4-BE49-F238E27FC236}">
                <a16:creationId xmlns:a16="http://schemas.microsoft.com/office/drawing/2014/main" id="{07469FF6-5CC2-406C-A502-B48CF74542CD}"/>
              </a:ext>
            </a:extLst>
          </p:cNvPr>
          <p:cNvPicPr>
            <a:picLocks noChangeAspect="1"/>
          </p:cNvPicPr>
          <p:nvPr/>
        </p:nvPicPr>
        <p:blipFill>
          <a:blip r:embed="rId7"/>
          <a:stretch>
            <a:fillRect/>
          </a:stretch>
        </p:blipFill>
        <p:spPr>
          <a:xfrm>
            <a:off x="8446195" y="5708591"/>
            <a:ext cx="3745805" cy="1149409"/>
          </a:xfrm>
          <a:prstGeom prst="rect">
            <a:avLst/>
          </a:prstGeom>
        </p:spPr>
      </p:pic>
    </p:spTree>
    <p:extLst>
      <p:ext uri="{BB962C8B-B14F-4D97-AF65-F5344CB8AC3E}">
        <p14:creationId xmlns:p14="http://schemas.microsoft.com/office/powerpoint/2010/main" val="37512221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Intro Slide">
  <a:themeElements>
    <a:clrScheme name="CU01">
      <a:dk1>
        <a:srgbClr val="000000"/>
      </a:dk1>
      <a:lt1>
        <a:srgbClr val="FFFFFF"/>
      </a:lt1>
      <a:dk2>
        <a:srgbClr val="787878"/>
      </a:dk2>
      <a:lt2>
        <a:srgbClr val="EEECE1"/>
      </a:lt2>
      <a:accent1>
        <a:srgbClr val="CFB87C"/>
      </a:accent1>
      <a:accent2>
        <a:srgbClr val="A49566"/>
      </a:accent2>
      <a:accent3>
        <a:srgbClr val="7B704E"/>
      </a:accent3>
      <a:accent4>
        <a:srgbClr val="E8DDC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D85A2A0-142C-407F-9F34-023F80EF664D}" vid="{2CA59F48-8C40-4D5A-ABB1-8F160A28CB21}"/>
    </a:ext>
  </a:extLst>
</a:theme>
</file>

<file path=ppt/theme/theme2.xml><?xml version="1.0" encoding="utf-8"?>
<a:theme xmlns:a="http://schemas.openxmlformats.org/drawingml/2006/main" name="Thank You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D85A2A0-142C-407F-9F34-023F80EF664D}" vid="{905116D4-8D89-463B-9B75-2C75109AC9EB}"/>
    </a:ext>
  </a:extLst>
</a:theme>
</file>

<file path=ppt/theme/theme3.xml><?xml version="1.0" encoding="utf-8"?>
<a:theme xmlns:a="http://schemas.openxmlformats.org/drawingml/2006/main" name="GI Layouts">
  <a:themeElements>
    <a:clrScheme name="Gates Institute">
      <a:dk1>
        <a:srgbClr val="000000"/>
      </a:dk1>
      <a:lt1>
        <a:srgbClr val="FFFFFF"/>
      </a:lt1>
      <a:dk2>
        <a:srgbClr val="58595B"/>
      </a:dk2>
      <a:lt2>
        <a:srgbClr val="E7E6E6"/>
      </a:lt2>
      <a:accent1>
        <a:srgbClr val="001E47"/>
      </a:accent1>
      <a:accent2>
        <a:srgbClr val="05346B"/>
      </a:accent2>
      <a:accent3>
        <a:srgbClr val="5B95AD"/>
      </a:accent3>
      <a:accent4>
        <a:srgbClr val="CFB87C"/>
      </a:accent4>
      <a:accent5>
        <a:srgbClr val="58595B"/>
      </a:accent5>
      <a:accent6>
        <a:srgbClr val="808184"/>
      </a:accent6>
      <a:hlink>
        <a:srgbClr val="0563C1"/>
      </a:hlink>
      <a:folHlink>
        <a:srgbClr val="954F72"/>
      </a:folHlink>
    </a:clrScheme>
    <a:fontScheme name="Helvetica and Arial">
      <a:majorFont>
        <a:latin typeface="Helvetica"/>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D85A2A0-142C-407F-9F34-023F80EF664D}" vid="{6F644E74-ACE0-4548-BFF1-3620DEF663A2}"/>
    </a:ext>
  </a:extLst>
</a:theme>
</file>

<file path=ppt/theme/theme4.xml><?xml version="1.0" encoding="utf-8"?>
<a:theme xmlns:a="http://schemas.openxmlformats.org/drawingml/2006/main" name="1_Intro Slide">
  <a:themeElements>
    <a:clrScheme name="CU01">
      <a:dk1>
        <a:srgbClr val="000000"/>
      </a:dk1>
      <a:lt1>
        <a:srgbClr val="FFFFFF"/>
      </a:lt1>
      <a:dk2>
        <a:srgbClr val="787878"/>
      </a:dk2>
      <a:lt2>
        <a:srgbClr val="EEECE1"/>
      </a:lt2>
      <a:accent1>
        <a:srgbClr val="CFB87C"/>
      </a:accent1>
      <a:accent2>
        <a:srgbClr val="A49566"/>
      </a:accent2>
      <a:accent3>
        <a:srgbClr val="7B704E"/>
      </a:accent3>
      <a:accent4>
        <a:srgbClr val="E8DDC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I PPT Template_22Apr2026" id="{E5F56416-C7E8-415A-B245-3469F3BC6E03}" vid="{8D183732-1B42-4BBE-B1EA-45EE06160C2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4326663DFFE104EA2130BEE699E2F27" ma:contentTypeVersion="10" ma:contentTypeDescription="Create a new document." ma:contentTypeScope="" ma:versionID="2a04792b2876d5b27937fa14b005b80e">
  <xsd:schema xmlns:xsd="http://www.w3.org/2001/XMLSchema" xmlns:xs="http://www.w3.org/2001/XMLSchema" xmlns:p="http://schemas.microsoft.com/office/2006/metadata/properties" xmlns:ns2="77054f69-03b4-4525-bb8e-b35b0c787dca" xmlns:ns3="4aab7732-4ab7-43bf-8827-ea116d300e88" targetNamespace="http://schemas.microsoft.com/office/2006/metadata/properties" ma:root="true" ma:fieldsID="207d19ad74b88eca4d78af50b8a2c1b9" ns2:_="" ns3:_="">
    <xsd:import namespace="77054f69-03b4-4525-bb8e-b35b0c787dca"/>
    <xsd:import namespace="4aab7732-4ab7-43bf-8827-ea116d300e8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054f69-03b4-4525-bb8e-b35b0c787d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aab7732-4ab7-43bf-8827-ea116d300e8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B46676-F580-46B1-A2E1-FF2D1C772ACF}">
  <ds:schemaRefs>
    <ds:schemaRef ds:uri="http://schemas.microsoft.com/sharepoint/v3/contenttype/forms"/>
  </ds:schemaRefs>
</ds:datastoreItem>
</file>

<file path=customXml/itemProps2.xml><?xml version="1.0" encoding="utf-8"?>
<ds:datastoreItem xmlns:ds="http://schemas.openxmlformats.org/officeDocument/2006/customXml" ds:itemID="{D4ACC2A5-643B-4207-AEE7-B575EB36DC91}">
  <ds:schemaRefs>
    <ds:schemaRef ds:uri="http://purl.org/dc/terms/"/>
    <ds:schemaRef ds:uri="http://purl.org/dc/elements/1.1/"/>
    <ds:schemaRef ds:uri="http://schemas.microsoft.com/office/2006/metadata/properties"/>
    <ds:schemaRef ds:uri="http://purl.org/dc/dcmitype/"/>
    <ds:schemaRef ds:uri="http://schemas.microsoft.com/office/2006/documentManagement/types"/>
    <ds:schemaRef ds:uri="77054f69-03b4-4525-bb8e-b35b0c787dca"/>
    <ds:schemaRef ds:uri="4aab7732-4ab7-43bf-8827-ea116d300e88"/>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A885078-5E41-4EEA-ABD0-9F78477484C0}">
  <ds:schemaRefs>
    <ds:schemaRef ds:uri="4aab7732-4ab7-43bf-8827-ea116d300e88"/>
    <ds:schemaRef ds:uri="77054f69-03b4-4525-bb8e-b35b0c787dc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GI PPT Template_05Sep2023</Template>
  <TotalTime>8947</TotalTime>
  <Words>3631</Words>
  <Application>Microsoft Office PowerPoint</Application>
  <PresentationFormat>Widescreen</PresentationFormat>
  <Paragraphs>415</Paragraphs>
  <Slides>40</Slides>
  <Notes>2</Notes>
  <HiddenSlides>0</HiddenSlides>
  <MMClips>0</MMClips>
  <ScaleCrop>false</ScaleCrop>
  <HeadingPairs>
    <vt:vector size="8" baseType="variant">
      <vt:variant>
        <vt:lpstr>Fonts Used</vt:lpstr>
      </vt:variant>
      <vt:variant>
        <vt:i4>8</vt:i4>
      </vt:variant>
      <vt:variant>
        <vt:lpstr>Theme</vt:lpstr>
      </vt:variant>
      <vt:variant>
        <vt:i4>4</vt:i4>
      </vt:variant>
      <vt:variant>
        <vt:lpstr>Embedded OLE Servers</vt:lpstr>
      </vt:variant>
      <vt:variant>
        <vt:i4>1</vt:i4>
      </vt:variant>
      <vt:variant>
        <vt:lpstr>Slide Titles</vt:lpstr>
      </vt:variant>
      <vt:variant>
        <vt:i4>40</vt:i4>
      </vt:variant>
    </vt:vector>
  </HeadingPairs>
  <TitlesOfParts>
    <vt:vector size="53" baseType="lpstr">
      <vt:lpstr>Meiryo</vt:lpstr>
      <vt:lpstr>Arial</vt:lpstr>
      <vt:lpstr>Calibri</vt:lpstr>
      <vt:lpstr>Helvetica</vt:lpstr>
      <vt:lpstr>Helvetica Light</vt:lpstr>
      <vt:lpstr>Roboto</vt:lpstr>
      <vt:lpstr>Verdana</vt:lpstr>
      <vt:lpstr>Wingdings</vt:lpstr>
      <vt:lpstr>Intro Slide</vt:lpstr>
      <vt:lpstr>Thank You Slide</vt:lpstr>
      <vt:lpstr>GI Layouts</vt:lpstr>
      <vt:lpstr>1_Intro Slide</vt:lpstr>
      <vt:lpstr>think-cell Slide</vt:lpstr>
      <vt:lpstr>2026 Grubstake Application Webinar</vt:lpstr>
      <vt:lpstr>The History of Grubstake</vt:lpstr>
      <vt:lpstr>PowerPoint Presentation</vt:lpstr>
      <vt:lpstr>Mark Brunvand, MD – Physician-Scientist and Field Medical Director for CAR T-cell Therapy with expertise in immunology, stem cell transplantation, and cellular therapies for blood cancers. </vt:lpstr>
      <vt:lpstr>PowerPoint Presentation</vt:lpstr>
      <vt:lpstr>2026 Grubstake Webinar Objectives</vt:lpstr>
      <vt:lpstr>Grubstake Background and Purpose</vt:lpstr>
      <vt:lpstr>Who Qualifies?</vt:lpstr>
      <vt:lpstr>What Types of Projects Qualify?</vt:lpstr>
      <vt:lpstr>Funding and Funding Distribution</vt:lpstr>
      <vt:lpstr>Previous Grubstake Award Winners</vt:lpstr>
      <vt:lpstr>Evaluation Committee</vt:lpstr>
      <vt:lpstr>Evaluation Rubric</vt:lpstr>
      <vt:lpstr>2026 Grubstake Application Important Dates</vt:lpstr>
      <vt:lpstr>Important Application Notes</vt:lpstr>
      <vt:lpstr>Important Application Notes</vt:lpstr>
      <vt:lpstr>Grubstake Application</vt:lpstr>
      <vt:lpstr>Part 1: Introduction</vt:lpstr>
      <vt:lpstr>Part 2: Project Information</vt:lpstr>
      <vt:lpstr>Part 2: Project Information</vt:lpstr>
      <vt:lpstr>Part 2: Project Information</vt:lpstr>
      <vt:lpstr>Part 2: Project Information</vt:lpstr>
      <vt:lpstr>Part 2: Project Information</vt:lpstr>
      <vt:lpstr>Part 2: Project Information</vt:lpstr>
      <vt:lpstr>Part 2: Project Information</vt:lpstr>
      <vt:lpstr>Part 2: Project Information</vt:lpstr>
      <vt:lpstr>Part 2: Project Information</vt:lpstr>
      <vt:lpstr>Part 2: Project Information</vt:lpstr>
      <vt:lpstr>Part 2: Project Information</vt:lpstr>
      <vt:lpstr>Part 2: Project Information</vt:lpstr>
      <vt:lpstr>Part 2: Project Information</vt:lpstr>
      <vt:lpstr>Follow-on Requirements/Requests</vt:lpstr>
      <vt:lpstr>Application Resources</vt:lpstr>
      <vt:lpstr>Open Q+A Session</vt:lpstr>
      <vt:lpstr>Q: Can for-profit, start-up organizations apply?</vt:lpstr>
      <vt:lpstr>Q: Can I apply multiple times for a Grubstake Award?</vt:lpstr>
      <vt:lpstr>Q: Is a funding match needed?</vt:lpstr>
      <vt:lpstr>Q: If selected, who will be the audience at Pitch Night?</vt:lpstr>
      <vt:lpstr>PowerPoint Presentation</vt:lpstr>
      <vt:lpstr>Q: How will Grubstake funds be distributed?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Garbe, Christopher</dc:creator>
  <cp:lastModifiedBy>Ingram, Asia</cp:lastModifiedBy>
  <cp:revision>22</cp:revision>
  <dcterms:created xsi:type="dcterms:W3CDTF">2023-09-05T16:12:28Z</dcterms:created>
  <dcterms:modified xsi:type="dcterms:W3CDTF">2026-07-16T19:00:44Z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0x01010044326663DFFE104EA2130BEE699E2F27</vt:lpwstr>
  </property>
</Properties>
</file>